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784" r:id="rId5"/>
    <p:sldId id="803" r:id="rId6"/>
    <p:sldId id="804" r:id="rId7"/>
    <p:sldId id="805" r:id="rId8"/>
    <p:sldId id="816" r:id="rId9"/>
    <p:sldId id="818" r:id="rId10"/>
    <p:sldId id="806" r:id="rId11"/>
    <p:sldId id="807" r:id="rId12"/>
    <p:sldId id="819" r:id="rId13"/>
    <p:sldId id="809" r:id="rId14"/>
    <p:sldId id="810" r:id="rId15"/>
    <p:sldId id="811" r:id="rId16"/>
    <p:sldId id="812" r:id="rId17"/>
    <p:sldId id="813" r:id="rId18"/>
    <p:sldId id="815" r:id="rId19"/>
    <p:sldId id="814" r:id="rId20"/>
    <p:sldId id="562" r:id="rId21"/>
    <p:sldId id="554"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3" d="100"/>
          <a:sy n="73" d="100"/>
        </p:scale>
        <p:origin x="-78" y="-366"/>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00"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02/12/2018</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12/2/2018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15</a:t>
            </a:fld>
            <a:endParaRPr lang="en-CA"/>
          </a:p>
        </p:txBody>
      </p:sp>
    </p:spTree>
    <p:extLst>
      <p:ext uri="{BB962C8B-B14F-4D97-AF65-F5344CB8AC3E}">
        <p14:creationId xmlns:p14="http://schemas.microsoft.com/office/powerpoint/2010/main" val="3946041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Polymorphism</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Polymorphism</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8064" y="2996952"/>
            <a:ext cx="3412483" cy="2660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Now, if you had a pointer or reference to a shape</a:t>
            </a:r>
          </a:p>
          <a:p>
            <a:pPr lvl="1"/>
            <a:r>
              <a:rPr lang="en-CA" dirty="0" smtClean="0"/>
              <a:t>It may be a rectangle, ellipse, polygon, star, etc.</a:t>
            </a:r>
          </a:p>
          <a:p>
            <a:pPr lvl="1"/>
            <a:r>
              <a:rPr lang="en-CA" dirty="0" smtClean="0"/>
              <a:t>Which member function should be called?</a:t>
            </a:r>
          </a:p>
          <a:p>
            <a:pPr lvl="1"/>
            <a:r>
              <a:rPr lang="en-CA" dirty="0" smtClean="0"/>
              <a:t>Can you even call such a member function—it isn’t defined in </a:t>
            </a:r>
            <a:r>
              <a:rPr lang="en-CA" dirty="0" smtClean="0">
                <a:latin typeface="Consolas" panose="020B0609020204030204" pitchFamily="49" charset="0"/>
                <a:cs typeface="Consolas" panose="020B0609020204030204" pitchFamily="49" charset="0"/>
              </a:rPr>
              <a:t>Shape</a:t>
            </a:r>
          </a:p>
          <a:p>
            <a:pPr lvl="1"/>
            <a:endParaRPr lang="en-CA" dirty="0"/>
          </a:p>
          <a:p>
            <a:pPr algn="l"/>
            <a:r>
              <a:rPr lang="en-CA" dirty="0" smtClean="0"/>
              <a:t>After all, a “shape” cannot have such a</a:t>
            </a:r>
            <a:br>
              <a:rPr lang="en-CA" dirty="0" smtClean="0"/>
            </a:br>
            <a:r>
              <a:rPr lang="en-CA" dirty="0" smtClean="0"/>
              <a:t>member function</a:t>
            </a:r>
          </a:p>
          <a:p>
            <a:pPr lvl="1" algn="l"/>
            <a:r>
              <a:rPr lang="en-CA" dirty="0" smtClean="0"/>
              <a:t>A generic “shape” does not have a</a:t>
            </a:r>
            <a:br>
              <a:rPr lang="en-CA" dirty="0" smtClean="0"/>
            </a:br>
            <a:r>
              <a:rPr lang="en-CA" dirty="0" smtClean="0"/>
              <a:t>manifestation on the screen</a:t>
            </a:r>
          </a:p>
        </p:txBody>
      </p:sp>
    </p:spTree>
    <p:extLst>
      <p:ext uri="{BB962C8B-B14F-4D97-AF65-F5344CB8AC3E}">
        <p14:creationId xmlns:p14="http://schemas.microsoft.com/office/powerpoint/2010/main" val="2196800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Solution: let the compiler know that it must search for the definition</a:t>
            </a:r>
          </a:p>
          <a:p>
            <a:pPr marL="800100" lvl="2" indent="0">
              <a:buNone/>
            </a:pPr>
            <a:r>
              <a:rPr lang="en-CA" sz="1400" dirty="0" smtClean="0">
                <a:latin typeface="Consolas" panose="020B0609020204030204" pitchFamily="49" charset="0"/>
                <a:cs typeface="Consolas" panose="020B0609020204030204" pitchFamily="49" charset="0"/>
              </a:rPr>
              <a:t>class Shape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public:</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virtual</a:t>
            </a:r>
            <a:r>
              <a:rPr lang="en-CA" sz="1400" dirty="0" smtClean="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int covers( int x, int y ) const</a:t>
            </a:r>
            <a:r>
              <a:rPr lang="en-CA" sz="1400" dirty="0" smtClean="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 0</a:t>
            </a:r>
            <a:r>
              <a:rPr lang="en-CA" sz="1400" dirty="0" smtClean="0">
                <a:latin typeface="Consolas" panose="020B0609020204030204" pitchFamily="49" charset="0"/>
                <a:cs typeface="Consolas" panose="020B0609020204030204" pitchFamily="49" charset="0"/>
              </a:rPr>
              <a:t>;  // (um, um)</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Other public declarations</a:t>
            </a:r>
          </a:p>
          <a:p>
            <a:pPr marL="800100" lvl="2" indent="0">
              <a:buNone/>
            </a:pPr>
            <a:r>
              <a:rPr lang="en-CA" sz="1400" dirty="0" smtClean="0">
                <a:latin typeface="Consolas" panose="020B0609020204030204" pitchFamily="49" charset="0"/>
                <a:cs typeface="Consolas" panose="020B0609020204030204" pitchFamily="49" charset="0"/>
              </a:rPr>
              <a:t>    private:</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Other private declarations</a:t>
            </a:r>
          </a:p>
          <a:p>
            <a:pPr marL="800100" lvl="2" indent="0">
              <a:buNone/>
            </a:pP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class </a:t>
            </a:r>
            <a:r>
              <a:rPr lang="en-CA" sz="1400" dirty="0">
                <a:latin typeface="Consolas" panose="020B0609020204030204" pitchFamily="49" charset="0"/>
                <a:cs typeface="Consolas" panose="020B0609020204030204" pitchFamily="49" charset="0"/>
              </a:rPr>
              <a:t>Rectangle {</a:t>
            </a:r>
          </a:p>
          <a:p>
            <a:pPr marL="800100" lvl="2" indent="0">
              <a:buNone/>
            </a:pPr>
            <a:r>
              <a:rPr lang="en-CA" sz="1400" dirty="0">
                <a:latin typeface="Consolas" panose="020B0609020204030204" pitchFamily="49" charset="0"/>
                <a:cs typeface="Consolas" panose="020B0609020204030204" pitchFamily="49" charset="0"/>
              </a:rPr>
              <a:t>    public:</a:t>
            </a:r>
          </a:p>
          <a:p>
            <a:pPr marL="800100" lvl="2" indent="0">
              <a:buNone/>
            </a:pPr>
            <a:r>
              <a:rPr lang="en-CA" sz="1400" dirty="0">
                <a:latin typeface="Consolas" panose="020B0609020204030204" pitchFamily="49" charset="0"/>
                <a:cs typeface="Consolas" panose="020B0609020204030204" pitchFamily="49" charset="0"/>
              </a:rPr>
              <a:t>        </a:t>
            </a:r>
            <a:r>
              <a:rPr lang="en-CA" sz="1400" b="1" dirty="0">
                <a:solidFill>
                  <a:srgbClr val="0070C0"/>
                </a:solidFill>
                <a:latin typeface="Consolas" panose="020B0609020204030204" pitchFamily="49" charset="0"/>
                <a:cs typeface="Consolas" panose="020B0609020204030204" pitchFamily="49" charset="0"/>
              </a:rPr>
              <a:t>virtual int covers( int x, int y ) </a:t>
            </a:r>
            <a:r>
              <a:rPr lang="en-CA" sz="1400" b="1" dirty="0" smtClean="0">
                <a:solidFill>
                  <a:srgbClr val="0070C0"/>
                </a:solidFill>
                <a:latin typeface="Consolas" panose="020B0609020204030204" pitchFamily="49" charset="0"/>
                <a:cs typeface="Consolas" panose="020B0609020204030204" pitchFamily="49" charset="0"/>
              </a:rPr>
              <a:t>const;</a:t>
            </a:r>
            <a:endParaRPr lang="en-CA" sz="1400" b="1" dirty="0">
              <a:solidFill>
                <a:srgbClr val="0070C0"/>
              </a:solidFill>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 Other public declarations</a:t>
            </a:r>
          </a:p>
          <a:p>
            <a:pPr marL="800100" lvl="2" indent="0">
              <a:buNone/>
            </a:pPr>
            <a:r>
              <a:rPr lang="en-CA" sz="1400" dirty="0">
                <a:latin typeface="Consolas" panose="020B0609020204030204" pitchFamily="49" charset="0"/>
                <a:cs typeface="Consolas" panose="020B0609020204030204" pitchFamily="49" charset="0"/>
              </a:rPr>
              <a:t>    private:</a:t>
            </a:r>
          </a:p>
          <a:p>
            <a:pPr marL="800100" lvl="2" indent="0">
              <a:buNone/>
            </a:pPr>
            <a:r>
              <a:rPr lang="en-CA" sz="1400" dirty="0">
                <a:latin typeface="Consolas" panose="020B0609020204030204" pitchFamily="49" charset="0"/>
                <a:cs typeface="Consolas" panose="020B0609020204030204" pitchFamily="49" charset="0"/>
              </a:rPr>
              <a:t>        // Other private declarations</a:t>
            </a:r>
          </a:p>
          <a:p>
            <a:pPr marL="800100" lvl="2" indent="0">
              <a:buNone/>
            </a:pP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b="1" dirty="0" smtClean="0">
                <a:solidFill>
                  <a:srgbClr val="0070C0"/>
                </a:solidFill>
                <a:latin typeface="Consolas" panose="020B0609020204030204" pitchFamily="49" charset="0"/>
                <a:cs typeface="Consolas" panose="020B0609020204030204" pitchFamily="49" charset="0"/>
              </a:rPr>
              <a:t>int Rectangle::covers</a:t>
            </a:r>
            <a:r>
              <a:rPr lang="en-CA" sz="1400" b="1" dirty="0">
                <a:solidFill>
                  <a:srgbClr val="0070C0"/>
                </a:solidFill>
                <a:latin typeface="Consolas" panose="020B0609020204030204" pitchFamily="49" charset="0"/>
                <a:cs typeface="Consolas" panose="020B0609020204030204" pitchFamily="49" charset="0"/>
              </a:rPr>
              <a:t>( int x, int y ) </a:t>
            </a:r>
            <a:r>
              <a:rPr lang="en-CA" sz="1400" b="1" dirty="0" smtClean="0">
                <a:solidFill>
                  <a:srgbClr val="0070C0"/>
                </a:solidFill>
                <a:latin typeface="Consolas" panose="020B0609020204030204" pitchFamily="49" charset="0"/>
                <a:cs typeface="Consolas" panose="020B0609020204030204" pitchFamily="49" charset="0"/>
              </a:rPr>
              <a:t>const</a:t>
            </a:r>
            <a:r>
              <a:rPr lang="en-CA" sz="1400" b="1"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Implementation here...</a:t>
            </a:r>
          </a:p>
          <a:p>
            <a:pPr marL="800100" lvl="2"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4" name="TextBox 3"/>
          <p:cNvSpPr txBox="1"/>
          <p:nvPr/>
        </p:nvSpPr>
        <p:spPr>
          <a:xfrm>
            <a:off x="3400077" y="3573016"/>
            <a:ext cx="5750292"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A </a:t>
            </a:r>
            <a:r>
              <a:rPr lang="en-CA" i="1" dirty="0" smtClean="0">
                <a:solidFill>
                  <a:srgbClr val="0070C0"/>
                </a:solidFill>
                <a:latin typeface="Georgia" panose="02040502050405020303" pitchFamily="18" charset="0"/>
              </a:rPr>
              <a:t>pure virtual </a:t>
            </a:r>
            <a:r>
              <a:rPr lang="en-CA" dirty="0" smtClean="0">
                <a:solidFill>
                  <a:srgbClr val="0070C0"/>
                </a:solidFill>
                <a:latin typeface="Georgia" panose="02040502050405020303" pitchFamily="18" charset="0"/>
              </a:rPr>
              <a:t>member function (</a:t>
            </a:r>
            <a:r>
              <a:rPr lang="en-CA" dirty="0" smtClean="0">
                <a:solidFill>
                  <a:srgbClr val="0070C0"/>
                </a:solidFill>
                <a:latin typeface="Consolas" panose="020B0609020204030204" pitchFamily="49" charset="0"/>
                <a:cs typeface="Consolas" panose="020B0609020204030204" pitchFamily="49" charset="0"/>
              </a:rPr>
              <a:t>= 0</a:t>
            </a:r>
            <a:r>
              <a:rPr lang="en-CA" dirty="0" smtClean="0">
                <a:solidFill>
                  <a:srgbClr val="0070C0"/>
                </a:solidFill>
                <a:latin typeface="Georgia" panose="02040502050405020303" pitchFamily="18" charset="0"/>
              </a:rPr>
              <a:t>) indicates this</a:t>
            </a:r>
          </a:p>
          <a:p>
            <a:r>
              <a:rPr lang="en-CA" dirty="0" smtClean="0">
                <a:solidFill>
                  <a:srgbClr val="0070C0"/>
                </a:solidFill>
                <a:latin typeface="Georgia" panose="02040502050405020303" pitchFamily="18" charset="0"/>
              </a:rPr>
              <a:t>function is not meant to be defined for the Shape class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79802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Abstract classes</a:t>
            </a:r>
            <a:endParaRPr lang="en-CA" dirty="0"/>
          </a:p>
        </p:txBody>
      </p:sp>
      <p:sp>
        <p:nvSpPr>
          <p:cNvPr id="3" name="Content Placeholder 2"/>
          <p:cNvSpPr>
            <a:spLocks noGrp="1"/>
          </p:cNvSpPr>
          <p:nvPr>
            <p:ph idx="1"/>
          </p:nvPr>
        </p:nvSpPr>
        <p:spPr>
          <a:xfrm>
            <a:off x="457200" y="1600200"/>
            <a:ext cx="8147248" cy="4525963"/>
          </a:xfrm>
        </p:spPr>
        <p:txBody>
          <a:bodyPr/>
          <a:lstStyle/>
          <a:p>
            <a:r>
              <a:rPr lang="en-CA" dirty="0" smtClean="0"/>
              <a:t>Any class with at least one pure virtual member function can never be instantiated</a:t>
            </a:r>
          </a:p>
          <a:p>
            <a:pPr lvl="1"/>
            <a:r>
              <a:rPr lang="en-CA" dirty="0" smtClean="0"/>
              <a:t>The compiler simply will not allow it</a:t>
            </a:r>
          </a:p>
          <a:p>
            <a:pPr lvl="1"/>
            <a:r>
              <a:rPr lang="en-CA" dirty="0" smtClean="0"/>
              <a:t>You cannot create an instance of the </a:t>
            </a:r>
            <a:r>
              <a:rPr lang="en-CA" dirty="0" smtClean="0">
                <a:latin typeface="Consolas" panose="020B0609020204030204" pitchFamily="49" charset="0"/>
                <a:cs typeface="Consolas" panose="020B0609020204030204" pitchFamily="49" charset="0"/>
              </a:rPr>
              <a:t>Shape</a:t>
            </a:r>
            <a:r>
              <a:rPr lang="en-CA" dirty="0" smtClean="0"/>
              <a:t> class because there is no definition of the </a:t>
            </a:r>
            <a:r>
              <a:rPr lang="en-CA" dirty="0" smtClean="0">
                <a:latin typeface="Consolas" panose="020B0609020204030204" pitchFamily="49" charset="0"/>
                <a:cs typeface="Consolas" panose="020B0609020204030204" pitchFamily="49" charset="0"/>
              </a:rPr>
              <a:t>covers(…)</a:t>
            </a:r>
            <a:r>
              <a:rPr lang="en-CA" dirty="0" smtClean="0"/>
              <a:t> member function</a:t>
            </a:r>
          </a:p>
          <a:p>
            <a:pPr lvl="1"/>
            <a:endParaRPr lang="en-CA" dirty="0"/>
          </a:p>
          <a:p>
            <a:r>
              <a:rPr lang="en-CA" dirty="0" smtClean="0"/>
              <a:t>All derived classes that are not also abstract must define the </a:t>
            </a:r>
            <a:r>
              <a:rPr lang="en-CA" dirty="0" smtClean="0">
                <a:latin typeface="Consolas" panose="020B0609020204030204" pitchFamily="49" charset="0"/>
                <a:cs typeface="Consolas" panose="020B0609020204030204" pitchFamily="49" charset="0"/>
              </a:rPr>
              <a:t>covers(…)</a:t>
            </a:r>
            <a:r>
              <a:rPr lang="en-CA" dirty="0" smtClean="0"/>
              <a:t> member function, including:</a:t>
            </a:r>
          </a:p>
          <a:p>
            <a:pPr lvl="1"/>
            <a:r>
              <a:rPr lang="en-CA" dirty="0" smtClean="0"/>
              <a:t>Ellipses</a:t>
            </a:r>
          </a:p>
          <a:p>
            <a:pPr lvl="1"/>
            <a:r>
              <a:rPr lang="en-CA" dirty="0" smtClean="0"/>
              <a:t>Polygons</a:t>
            </a:r>
          </a:p>
          <a:p>
            <a:pPr lvl="1"/>
            <a:r>
              <a:rPr lang="en-CA" dirty="0" smtClean="0"/>
              <a:t>Stars</a:t>
            </a:r>
          </a:p>
          <a:p>
            <a:pPr lvl="1"/>
            <a:endParaRPr lang="en-CA" dirty="0"/>
          </a:p>
          <a:p>
            <a:r>
              <a:rPr lang="en-CA" dirty="0" smtClean="0"/>
              <a:t>A class derived from a non-abstract class is never abstract unless new pure virtual member functions are introduced</a:t>
            </a:r>
          </a:p>
        </p:txBody>
      </p:sp>
    </p:spTree>
    <p:extLst>
      <p:ext uri="{BB962C8B-B14F-4D97-AF65-F5344CB8AC3E}">
        <p14:creationId xmlns:p14="http://schemas.microsoft.com/office/powerpoint/2010/main" val="428675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Now, given a reference or pointer to a shape:</a:t>
            </a:r>
          </a:p>
          <a:p>
            <a:pPr marL="800100" lvl="2" indent="0">
              <a:buNone/>
            </a:pPr>
            <a:r>
              <a:rPr lang="en-CA" sz="1600" dirty="0" smtClean="0">
                <a:latin typeface="Consolas" panose="020B0609020204030204" pitchFamily="49" charset="0"/>
                <a:cs typeface="Consolas" panose="020B0609020204030204" pitchFamily="49" charset="0"/>
              </a:rPr>
              <a:t>Shape &amp;obj{...};     // Reference to some shape</a:t>
            </a:r>
          </a:p>
          <a:p>
            <a:pPr marL="800100" lvl="2" indent="0">
              <a:buNone/>
            </a:pPr>
            <a:r>
              <a:rPr lang="en-CA" sz="1600" dirty="0" smtClean="0">
                <a:latin typeface="Consolas" panose="020B0609020204030204" pitchFamily="49" charset="0"/>
                <a:cs typeface="Consolas" panose="020B0609020204030204" pitchFamily="49" charset="0"/>
              </a:rPr>
              <a:t>Shape *</a:t>
            </a:r>
            <a:r>
              <a:rPr lang="en-CA" sz="1600" dirty="0" err="1" smtClean="0">
                <a:latin typeface="Consolas" panose="020B0609020204030204" pitchFamily="49" charset="0"/>
                <a:cs typeface="Consolas" panose="020B0609020204030204" pitchFamily="49" charset="0"/>
              </a:rPr>
              <a:t>p_obj</a:t>
            </a:r>
            <a:r>
              <a:rPr lang="en-CA" sz="1600" dirty="0" smtClean="0">
                <a:latin typeface="Consolas" panose="020B0609020204030204" pitchFamily="49" charset="0"/>
                <a:cs typeface="Consolas" panose="020B0609020204030204" pitchFamily="49" charset="0"/>
              </a:rPr>
              <a:t>{...};   // Pointer to some shape</a:t>
            </a:r>
          </a:p>
          <a:p>
            <a:pPr marL="800100" lvl="2" indent="0">
              <a:buNone/>
            </a:pPr>
            <a:endParaRPr lang="en-CA" sz="1400" dirty="0" smtClean="0">
              <a:latin typeface="Consolas" panose="020B0609020204030204" pitchFamily="49" charset="0"/>
              <a:cs typeface="Consolas" panose="020B0609020204030204" pitchFamily="49" charset="0"/>
            </a:endParaRPr>
          </a:p>
          <a:p>
            <a:pPr marL="0" indent="0">
              <a:buNone/>
            </a:pPr>
            <a:r>
              <a:rPr lang="en-CA" dirty="0" smtClean="0"/>
              <a:t>      calling </a:t>
            </a:r>
            <a:r>
              <a:rPr lang="en-CA" dirty="0" smtClean="0">
                <a:latin typeface="Consolas" panose="020B0609020204030204" pitchFamily="49" charset="0"/>
                <a:cs typeface="Consolas" panose="020B0609020204030204" pitchFamily="49" charset="0"/>
              </a:rPr>
              <a:t>covers(…)</a:t>
            </a:r>
            <a:r>
              <a:rPr lang="en-CA" dirty="0" smtClean="0"/>
              <a:t> will call the appropriate member function</a:t>
            </a:r>
            <a:endParaRPr lang="en-CA" sz="1400" dirty="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922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Accounts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Suppose you have a reference or pointer to an account:</a:t>
            </a:r>
          </a:p>
          <a:p>
            <a:pPr marL="800100" lvl="2" indent="0">
              <a:buNone/>
            </a:pPr>
            <a:r>
              <a:rPr lang="en-CA" sz="1600" dirty="0" smtClean="0">
                <a:latin typeface="Consolas" panose="020B0609020204030204" pitchFamily="49" charset="0"/>
                <a:cs typeface="Consolas" panose="020B0609020204030204" pitchFamily="49" charset="0"/>
              </a:rPr>
              <a:t>Account &amp;obj{...};     // Reference to some account</a:t>
            </a:r>
          </a:p>
          <a:p>
            <a:pPr marL="800100" lvl="2" indent="0">
              <a:buNone/>
            </a:pPr>
            <a:r>
              <a:rPr lang="en-CA" sz="1600" dirty="0" smtClean="0">
                <a:latin typeface="Consolas" panose="020B0609020204030204" pitchFamily="49" charset="0"/>
                <a:cs typeface="Consolas" panose="020B0609020204030204" pitchFamily="49" charset="0"/>
              </a:rPr>
              <a:t>Account *</a:t>
            </a:r>
            <a:r>
              <a:rPr lang="en-CA" sz="1600" dirty="0" err="1" smtClean="0">
                <a:latin typeface="Consolas" panose="020B0609020204030204" pitchFamily="49" charset="0"/>
                <a:cs typeface="Consolas" panose="020B0609020204030204" pitchFamily="49" charset="0"/>
              </a:rPr>
              <a:t>p_obj</a:t>
            </a:r>
            <a:r>
              <a:rPr lang="en-CA" sz="1600" dirty="0" smtClean="0">
                <a:latin typeface="Consolas" panose="020B0609020204030204" pitchFamily="49" charset="0"/>
                <a:cs typeface="Consolas" panose="020B0609020204030204" pitchFamily="49" charset="0"/>
              </a:rPr>
              <a:t>{...};   // Pointer to some account</a:t>
            </a:r>
          </a:p>
          <a:p>
            <a:pPr marL="800100" lvl="2" indent="0">
              <a:buNone/>
            </a:pPr>
            <a:endParaRPr lang="en-CA" sz="1600" dirty="0" smtClean="0">
              <a:latin typeface="Consolas" panose="020B0609020204030204" pitchFamily="49" charset="0"/>
              <a:cs typeface="Consolas" panose="020B0609020204030204" pitchFamily="49" charset="0"/>
            </a:endParaRPr>
          </a:p>
          <a:p>
            <a:r>
              <a:rPr lang="en-CA" dirty="0" smtClean="0"/>
              <a:t>The behavior of both </a:t>
            </a:r>
            <a:r>
              <a:rPr lang="en-CA" dirty="0" smtClean="0">
                <a:latin typeface="Consolas" panose="020B0609020204030204" pitchFamily="49" charset="0"/>
                <a:cs typeface="Consolas" panose="020B0609020204030204" pitchFamily="49" charset="0"/>
              </a:rPr>
              <a:t>deposit(…)</a:t>
            </a:r>
            <a:r>
              <a:rPr lang="en-CA" dirty="0" smtClean="0"/>
              <a:t> and </a:t>
            </a:r>
            <a:r>
              <a:rPr lang="en-CA" dirty="0" smtClean="0">
                <a:latin typeface="Consolas" panose="020B0609020204030204" pitchFamily="49" charset="0"/>
                <a:cs typeface="Consolas" panose="020B0609020204030204" pitchFamily="49" charset="0"/>
              </a:rPr>
              <a:t>withdrawal(…)</a:t>
            </a:r>
            <a:r>
              <a:rPr lang="en-CA" dirty="0" smtClean="0"/>
              <a:t> differs depending on the account</a:t>
            </a:r>
          </a:p>
          <a:p>
            <a:pPr lvl="1"/>
            <a:r>
              <a:rPr lang="en-CA" dirty="0" smtClean="0"/>
              <a:t>The default behavior is not acceptable in most cases</a:t>
            </a:r>
          </a:p>
          <a:p>
            <a:pPr lvl="1"/>
            <a:endParaRPr lang="en-CA" dirty="0"/>
          </a:p>
          <a:p>
            <a:r>
              <a:rPr lang="en-CA" dirty="0" smtClean="0"/>
              <a:t>To ensure the appropriate member function is called:</a:t>
            </a:r>
          </a:p>
          <a:p>
            <a:pPr lvl="1"/>
            <a:r>
              <a:rPr lang="en-CA" dirty="0" smtClean="0"/>
              <a:t>The member functions are declared </a:t>
            </a:r>
            <a:r>
              <a:rPr lang="en-CA" dirty="0" smtClean="0">
                <a:latin typeface="Consolas" panose="020B0609020204030204" pitchFamily="49" charset="0"/>
                <a:cs typeface="Consolas" panose="020B0609020204030204" pitchFamily="49" charset="0"/>
              </a:rPr>
              <a:t>virtual</a:t>
            </a:r>
          </a:p>
          <a:p>
            <a:pPr lvl="1"/>
            <a:endParaRPr lang="en-CA" sz="1100" dirty="0">
              <a:latin typeface="Consolas" panose="020B0609020204030204" pitchFamily="49" charset="0"/>
              <a:cs typeface="Consolas" panose="020B0609020204030204" pitchFamily="49" charset="0"/>
            </a:endParaRPr>
          </a:p>
          <a:p>
            <a:pPr lvl="0"/>
            <a:r>
              <a:rPr lang="en-CA" dirty="0" smtClean="0">
                <a:solidFill>
                  <a:prstClr val="black"/>
                </a:solidFill>
              </a:rPr>
              <a:t>If a class does not define a virtual function, the definition in the base class is called</a:t>
            </a:r>
          </a:p>
          <a:p>
            <a:pPr lvl="1"/>
            <a:r>
              <a:rPr lang="en-CA" dirty="0" smtClean="0">
                <a:solidFill>
                  <a:prstClr val="black"/>
                </a:solidFill>
              </a:rPr>
              <a:t>If it is not defined there, the definition in that class’s base class is called, and so on…</a:t>
            </a:r>
            <a:endParaRPr lang="en-CA" dirty="0">
              <a:solidFill>
                <a:prstClr val="black"/>
              </a:solidFill>
            </a:endParaRPr>
          </a:p>
          <a:p>
            <a:pPr lvl="1"/>
            <a:endParaRPr lang="en-CA" sz="1100" dirty="0" smtClean="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94928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147248" cy="4525963"/>
          </a:xfrm>
        </p:spPr>
        <p:txBody>
          <a:bodyPr/>
          <a:lstStyle/>
          <a:p>
            <a:r>
              <a:rPr lang="en-CA" dirty="0" smtClean="0"/>
              <a:t>Suppose you extend the exception class and override the member function </a:t>
            </a:r>
            <a:r>
              <a:rPr lang="en-CA" dirty="0" smtClean="0">
                <a:latin typeface="Consolas" panose="020B0609020204030204" pitchFamily="49" charset="0"/>
                <a:cs typeface="Consolas" panose="020B0609020204030204" pitchFamily="49" charset="0"/>
              </a:rPr>
              <a:t>what()</a:t>
            </a:r>
            <a:r>
              <a:rPr lang="en-CA" dirty="0" smtClean="0"/>
              <a:t>:</a:t>
            </a:r>
          </a:p>
          <a:p>
            <a:pPr lvl="1"/>
            <a:r>
              <a:rPr lang="en-CA" dirty="0" smtClean="0"/>
              <a:t>It is declared </a:t>
            </a:r>
            <a:r>
              <a:rPr lang="en-CA" dirty="0" smtClean="0">
                <a:latin typeface="Consolas" panose="020B0609020204030204" pitchFamily="49" charset="0"/>
                <a:cs typeface="Consolas" panose="020B0609020204030204" pitchFamily="49" charset="0"/>
              </a:rPr>
              <a:t>virtual</a:t>
            </a:r>
            <a:r>
              <a:rPr lang="en-CA" dirty="0" smtClean="0"/>
              <a:t> in the </a:t>
            </a:r>
            <a:r>
              <a:rPr lang="en-CA" dirty="0" smtClean="0">
                <a:latin typeface="Consolas" panose="020B0609020204030204" pitchFamily="49" charset="0"/>
                <a:cs typeface="Consolas" panose="020B0609020204030204" pitchFamily="49" charset="0"/>
              </a:rPr>
              <a:t>std::exception</a:t>
            </a:r>
            <a:r>
              <a:rPr lang="en-CA" dirty="0" smtClean="0"/>
              <a:t> base class</a:t>
            </a:r>
            <a:endParaRPr lang="en-CA" dirty="0" smtClean="0"/>
          </a:p>
          <a:p>
            <a:pPr marL="914400" lvl="2" indent="0">
              <a:buNone/>
            </a:pPr>
            <a:r>
              <a:rPr lang="en-CA" sz="1600" dirty="0">
                <a:latin typeface="Consolas" panose="020B0609020204030204" pitchFamily="49" charset="0"/>
                <a:cs typeface="Consolas" panose="020B0609020204030204" pitchFamily="49" charset="0"/>
              </a:rPr>
              <a:t>#include &lt;</a:t>
            </a:r>
            <a:r>
              <a:rPr lang="en-CA" sz="1600" dirty="0" err="1">
                <a:latin typeface="Consolas" panose="020B0609020204030204" pitchFamily="49" charset="0"/>
                <a:cs typeface="Consolas" panose="020B0609020204030204" pitchFamily="49" charset="0"/>
              </a:rPr>
              <a:t>stdexcept</a:t>
            </a:r>
            <a:r>
              <a:rPr lang="en-CA" sz="1600" dirty="0">
                <a:latin typeface="Consolas" panose="020B0609020204030204" pitchFamily="49" charset="0"/>
                <a:cs typeface="Consolas" panose="020B0609020204030204" pitchFamily="49" charset="0"/>
              </a:rPr>
              <a:t>&gt;</a:t>
            </a:r>
          </a:p>
          <a:p>
            <a:pPr marL="914400" lvl="2" indent="0">
              <a:buNone/>
            </a:pP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include &lt;string&gt;</a:t>
            </a:r>
          </a:p>
          <a:p>
            <a:pPr marL="914400" lvl="2" indent="0">
              <a:buNone/>
            </a:pPr>
            <a:endParaRPr lang="en-CA" sz="1600" dirty="0" smtClean="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class </a:t>
            </a:r>
            <a:r>
              <a:rPr lang="en-CA" sz="1600" dirty="0" err="1" smtClean="0">
                <a:latin typeface="Consolas" panose="020B0609020204030204" pitchFamily="49" charset="0"/>
                <a:cs typeface="Consolas" panose="020B0609020204030204" pitchFamily="49" charset="0"/>
              </a:rPr>
              <a:t>Coded_exception</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Coded_exception</a:t>
            </a:r>
            <a:r>
              <a:rPr lang="en-CA" sz="1600" dirty="0">
                <a:latin typeface="Consolas" panose="020B0609020204030204" pitchFamily="49" charset="0"/>
                <a:cs typeface="Consolas" panose="020B0609020204030204" pitchFamily="49" charset="0"/>
              </a:rPr>
              <a:t> : public std</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logic_error</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public:</a:t>
            </a:r>
          </a:p>
          <a:p>
            <a:pPr marL="91440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Coded_exception</a:t>
            </a:r>
            <a:r>
              <a:rPr lang="en-CA" sz="1600" dirty="0">
                <a:latin typeface="Consolas" panose="020B0609020204030204" pitchFamily="49" charset="0"/>
                <a:cs typeface="Consolas" panose="020B0609020204030204" pitchFamily="49" charset="0"/>
              </a:rPr>
              <a:t>( std::string </a:t>
            </a:r>
            <a:r>
              <a:rPr lang="en-CA" sz="1600" dirty="0" err="1">
                <a:latin typeface="Consolas" panose="020B0609020204030204" pitchFamily="49" charset="0"/>
                <a:cs typeface="Consolas" panose="020B0609020204030204" pitchFamily="49" charset="0"/>
              </a:rPr>
              <a:t>what_arg</a:t>
            </a:r>
            <a:r>
              <a:rPr lang="en-CA" sz="1600" dirty="0">
                <a:latin typeface="Consolas" panose="020B0609020204030204" pitchFamily="49" charset="0"/>
                <a:cs typeface="Consolas" panose="020B0609020204030204" pitchFamily="49" charset="0"/>
              </a:rPr>
              <a:t>, int code );</a:t>
            </a:r>
          </a:p>
          <a:p>
            <a:pPr marL="914400" lvl="2" indent="0">
              <a:buNone/>
            </a:pPr>
            <a:r>
              <a:rPr lang="en-CA" sz="1600" b="1" dirty="0">
                <a:solidFill>
                  <a:srgbClr val="FF0000"/>
                </a:solidFill>
                <a:latin typeface="Consolas" panose="020B0609020204030204" pitchFamily="49" charset="0"/>
                <a:cs typeface="Consolas" panose="020B0609020204030204" pitchFamily="49" charset="0"/>
              </a:rPr>
              <a:t>        </a:t>
            </a:r>
            <a:r>
              <a:rPr lang="en-CA" sz="1600" b="1" dirty="0">
                <a:solidFill>
                  <a:srgbClr val="0070C0"/>
                </a:solidFill>
                <a:latin typeface="Consolas" panose="020B0609020204030204" pitchFamily="49" charset="0"/>
                <a:cs typeface="Consolas" panose="020B0609020204030204" pitchFamily="49" charset="0"/>
              </a:rPr>
              <a:t>virtual char const *what() const </a:t>
            </a:r>
            <a:r>
              <a:rPr lang="en-CA" sz="1600" b="1" dirty="0" err="1">
                <a:solidFill>
                  <a:srgbClr val="0070C0"/>
                </a:solidFill>
                <a:latin typeface="Consolas" panose="020B0609020204030204" pitchFamily="49" charset="0"/>
                <a:cs typeface="Consolas" panose="020B0609020204030204" pitchFamily="49" charset="0"/>
              </a:rPr>
              <a:t>noexcept</a:t>
            </a:r>
            <a:r>
              <a:rPr lang="en-CA" sz="1600" b="1" dirty="0">
                <a:solidFill>
                  <a:srgbClr val="0070C0"/>
                </a:solidFill>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int code() const;</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private:</a:t>
            </a:r>
          </a:p>
          <a:p>
            <a:pPr marL="914400" lvl="2" indent="0">
              <a:buNone/>
            </a:pPr>
            <a:r>
              <a:rPr lang="en-CA" sz="1600" dirty="0">
                <a:latin typeface="Consolas" panose="020B0609020204030204" pitchFamily="49" charset="0"/>
                <a:cs typeface="Consolas" panose="020B0609020204030204" pitchFamily="49" charset="0"/>
              </a:rPr>
              <a:t>        int </a:t>
            </a:r>
            <a:r>
              <a:rPr lang="en-CA" sz="1600" dirty="0" err="1">
                <a:latin typeface="Consolas" panose="020B0609020204030204" pitchFamily="49" charset="0"/>
                <a:cs typeface="Consolas" panose="020B0609020204030204" pitchFamily="49" charset="0"/>
              </a:rPr>
              <a:t>error_code</a:t>
            </a:r>
            <a:r>
              <a:rPr lang="en-CA" sz="1600" dirty="0">
                <a:latin typeface="Consolas" panose="020B0609020204030204" pitchFamily="49" charset="0"/>
                <a:cs typeface="Consolas" panose="020B0609020204030204" pitchFamily="49" charset="0"/>
              </a:rPr>
              <a:t>;</a:t>
            </a:r>
          </a:p>
          <a:p>
            <a:pPr marL="9144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5" name="TextBox 4"/>
          <p:cNvSpPr txBox="1"/>
          <p:nvPr/>
        </p:nvSpPr>
        <p:spPr>
          <a:xfrm>
            <a:off x="5508104" y="5445224"/>
            <a:ext cx="3297698"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The </a:t>
            </a:r>
            <a:r>
              <a:rPr lang="en-CA" dirty="0" err="1" smtClean="0">
                <a:solidFill>
                  <a:srgbClr val="0070C0"/>
                </a:solidFill>
                <a:latin typeface="Consolas" panose="020B0609020204030204" pitchFamily="49" charset="0"/>
                <a:cs typeface="Consolas" panose="020B0609020204030204" pitchFamily="49" charset="0"/>
              </a:rPr>
              <a:t>noexcept</a:t>
            </a:r>
            <a:r>
              <a:rPr lang="en-CA" dirty="0" smtClean="0">
                <a:solidFill>
                  <a:srgbClr val="0070C0"/>
                </a:solidFill>
                <a:latin typeface="Georgia" panose="02040502050405020303" pitchFamily="18" charset="0"/>
              </a:rPr>
              <a:t> indicates to the</a:t>
            </a:r>
            <a:br>
              <a:rPr lang="en-CA" dirty="0" smtClean="0">
                <a:solidFill>
                  <a:srgbClr val="0070C0"/>
                </a:solidFill>
                <a:latin typeface="Georgia" panose="02040502050405020303" pitchFamily="18" charset="0"/>
              </a:rPr>
            </a:br>
            <a:r>
              <a:rPr lang="en-CA" dirty="0" smtClean="0">
                <a:solidFill>
                  <a:srgbClr val="0070C0"/>
                </a:solidFill>
                <a:latin typeface="Georgia" panose="02040502050405020303" pitchFamily="18" charset="0"/>
              </a:rPr>
              <a:t>compiler the member function</a:t>
            </a:r>
            <a:br>
              <a:rPr lang="en-CA" dirty="0" smtClean="0">
                <a:solidFill>
                  <a:srgbClr val="0070C0"/>
                </a:solidFill>
                <a:latin typeface="Georgia" panose="02040502050405020303" pitchFamily="18" charset="0"/>
              </a:rPr>
            </a:br>
            <a:r>
              <a:rPr lang="en-CA" dirty="0" smtClean="0">
                <a:solidFill>
                  <a:srgbClr val="0070C0"/>
                </a:solidFill>
                <a:latin typeface="Georgia" panose="02040502050405020303" pitchFamily="18" charset="0"/>
              </a:rPr>
              <a:t>does not throw an exception</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99534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147248" cy="4525963"/>
          </a:xfrm>
        </p:spPr>
        <p:txBody>
          <a:bodyPr/>
          <a:lstStyle/>
          <a:p>
            <a:r>
              <a:rPr lang="en-CA" dirty="0" smtClean="0"/>
              <a:t>Suppose you extend the exception class and override the member function </a:t>
            </a:r>
            <a:r>
              <a:rPr lang="en-CA" dirty="0" smtClean="0">
                <a:latin typeface="Consolas" panose="020B0609020204030204" pitchFamily="49" charset="0"/>
                <a:cs typeface="Consolas" panose="020B0609020204030204" pitchFamily="49" charset="0"/>
              </a:rPr>
              <a:t>what()</a:t>
            </a:r>
            <a:r>
              <a:rPr lang="en-CA" dirty="0" smtClean="0"/>
              <a:t>:</a:t>
            </a:r>
          </a:p>
          <a:p>
            <a:pPr marL="914400" lvl="2" indent="0">
              <a:buNone/>
            </a:pPr>
            <a:r>
              <a:rPr lang="en-CA" sz="1400" dirty="0" err="1">
                <a:latin typeface="Consolas" panose="020B0609020204030204" pitchFamily="49" charset="0"/>
                <a:cs typeface="Consolas" panose="020B0609020204030204" pitchFamily="49" charset="0"/>
              </a:rPr>
              <a:t>Coded_exception</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Coded_exception</a:t>
            </a:r>
            <a:r>
              <a:rPr lang="en-CA" sz="1400" dirty="0">
                <a:latin typeface="Consolas" panose="020B0609020204030204" pitchFamily="49" charset="0"/>
                <a:cs typeface="Consolas" panose="020B0609020204030204" pitchFamily="49" charset="0"/>
              </a:rPr>
              <a:t>( std::string </a:t>
            </a:r>
            <a:r>
              <a:rPr lang="en-CA" sz="1400" dirty="0" err="1">
                <a:latin typeface="Consolas" panose="020B0609020204030204" pitchFamily="49" charset="0"/>
                <a:cs typeface="Consolas" panose="020B0609020204030204" pitchFamily="49" charset="0"/>
              </a:rPr>
              <a:t>what_arg</a:t>
            </a:r>
            <a:r>
              <a:rPr lang="en-CA" sz="1400" dirty="0">
                <a:latin typeface="Consolas" panose="020B0609020204030204" pitchFamily="49" charset="0"/>
                <a:cs typeface="Consolas" panose="020B0609020204030204" pitchFamily="49" charset="0"/>
              </a:rPr>
              <a:t>, int code ):</a:t>
            </a:r>
          </a:p>
          <a:p>
            <a:pPr marL="914400" lvl="2" indent="0">
              <a:buNone/>
            </a:pPr>
            <a:r>
              <a:rPr lang="en-CA" sz="1400" dirty="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logic_error</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what_arg</a:t>
            </a:r>
            <a:r>
              <a:rPr lang="en-CA" sz="1400" dirty="0">
                <a:latin typeface="Consolas" panose="020B0609020204030204" pitchFamily="49" charset="0"/>
                <a:cs typeface="Consolas" panose="020B0609020204030204" pitchFamily="49" charset="0"/>
              </a:rPr>
              <a:t>},</a:t>
            </a:r>
          </a:p>
          <a:p>
            <a:pPr marL="914400" lvl="2" indent="0">
              <a:buNone/>
            </a:pPr>
            <a:r>
              <a:rPr lang="en-CA" sz="1400" dirty="0" err="1">
                <a:latin typeface="Consolas" panose="020B0609020204030204" pitchFamily="49" charset="0"/>
                <a:cs typeface="Consolas" panose="020B0609020204030204" pitchFamily="49" charset="0"/>
              </a:rPr>
              <a:t>error_code</a:t>
            </a:r>
            <a:r>
              <a:rPr lang="en-CA" sz="1400" dirty="0">
                <a:latin typeface="Consolas" panose="020B0609020204030204" pitchFamily="49" charset="0"/>
                <a:cs typeface="Consolas" panose="020B0609020204030204" pitchFamily="49" charset="0"/>
              </a:rPr>
              <a:t>( code ) {</a:t>
            </a:r>
          </a:p>
          <a:p>
            <a:pPr marL="914400" lvl="2" indent="0">
              <a:buNone/>
            </a:pPr>
            <a:r>
              <a:rPr lang="en-CA" sz="1400" dirty="0">
                <a:latin typeface="Consolas" panose="020B0609020204030204" pitchFamily="49" charset="0"/>
                <a:cs typeface="Consolas" panose="020B0609020204030204" pitchFamily="49" charset="0"/>
              </a:rPr>
              <a:t>    // Empty constructor body</a:t>
            </a:r>
          </a:p>
          <a:p>
            <a:pPr marL="914400" lvl="2" indent="0">
              <a:buNone/>
            </a:pPr>
            <a:r>
              <a:rPr lang="en-CA" sz="1400" dirty="0">
                <a:latin typeface="Consolas" panose="020B0609020204030204" pitchFamily="49" charset="0"/>
                <a:cs typeface="Consolas" panose="020B0609020204030204" pitchFamily="49" charset="0"/>
              </a:rPr>
              <a:t>}</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b="1" dirty="0">
                <a:solidFill>
                  <a:srgbClr val="0070C0"/>
                </a:solidFill>
                <a:latin typeface="Consolas" panose="020B0609020204030204" pitchFamily="49" charset="0"/>
                <a:cs typeface="Consolas" panose="020B0609020204030204" pitchFamily="49" charset="0"/>
              </a:rPr>
              <a:t>char const *</a:t>
            </a:r>
            <a:r>
              <a:rPr lang="en-CA" sz="1400" b="1" dirty="0" err="1">
                <a:solidFill>
                  <a:srgbClr val="0070C0"/>
                </a:solidFill>
                <a:latin typeface="Consolas" panose="020B0609020204030204" pitchFamily="49" charset="0"/>
                <a:cs typeface="Consolas" panose="020B0609020204030204" pitchFamily="49" charset="0"/>
              </a:rPr>
              <a:t>Coded_exception</a:t>
            </a:r>
            <a:r>
              <a:rPr lang="en-CA" sz="1400" b="1" dirty="0">
                <a:solidFill>
                  <a:srgbClr val="0070C0"/>
                </a:solidFill>
                <a:latin typeface="Consolas" panose="020B0609020204030204" pitchFamily="49" charset="0"/>
                <a:cs typeface="Consolas" panose="020B0609020204030204" pitchFamily="49" charset="0"/>
              </a:rPr>
              <a:t>::what() const </a:t>
            </a:r>
            <a:r>
              <a:rPr lang="en-CA" sz="1400" b="1" dirty="0" err="1">
                <a:solidFill>
                  <a:srgbClr val="0070C0"/>
                </a:solidFill>
                <a:latin typeface="Consolas" panose="020B0609020204030204" pitchFamily="49" charset="0"/>
                <a:cs typeface="Consolas" panose="020B0609020204030204" pitchFamily="49" charset="0"/>
              </a:rPr>
              <a:t>noexcept</a:t>
            </a:r>
            <a:r>
              <a:rPr lang="en-CA" sz="1400" b="1" dirty="0">
                <a:solidFill>
                  <a:srgbClr val="0070C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p>
          <a:p>
            <a:pPr marL="914400" lvl="2" indent="0">
              <a:buNone/>
            </a:pPr>
            <a:r>
              <a:rPr lang="en-CA" sz="1400" dirty="0">
                <a:latin typeface="Consolas" panose="020B0609020204030204" pitchFamily="49" charset="0"/>
                <a:cs typeface="Consolas" panose="020B0609020204030204" pitchFamily="49" charset="0"/>
              </a:rPr>
              <a:t>    return (</a:t>
            </a:r>
          </a:p>
          <a:p>
            <a:pPr marL="914400" lvl="2" indent="0">
              <a:buNone/>
            </a:pPr>
            <a:r>
              <a:rPr lang="en-CA" sz="1400" dirty="0">
                <a:latin typeface="Consolas" panose="020B0609020204030204" pitchFamily="49" charset="0"/>
                <a:cs typeface="Consolas" panose="020B0609020204030204" pitchFamily="49" charset="0"/>
              </a:rPr>
              <a:t>        std</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logic_error</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what</a:t>
            </a:r>
            <a:r>
              <a:rPr lang="en-CA" sz="1400" dirty="0" smtClean="0">
                <a:latin typeface="Consolas" panose="020B0609020204030204" pitchFamily="49" charset="0"/>
                <a:cs typeface="Consolas" panose="020B0609020204030204" pitchFamily="49" charset="0"/>
              </a:rPr>
              <a:t>()   // Call "what()" from the base class</a:t>
            </a: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 std::string{" ("}</a:t>
            </a:r>
          </a:p>
          <a:p>
            <a:pPr marL="914400" lvl="2" indent="0">
              <a:buNone/>
            </a:pPr>
            <a:r>
              <a:rPr lang="en-CA" sz="1400" dirty="0">
                <a:latin typeface="Consolas" panose="020B0609020204030204" pitchFamily="49" charset="0"/>
                <a:cs typeface="Consolas" panose="020B0609020204030204" pitchFamily="49" charset="0"/>
              </a:rPr>
              <a:t>        + std::</a:t>
            </a:r>
            <a:r>
              <a:rPr lang="en-CA" sz="1400" dirty="0" err="1">
                <a:latin typeface="Consolas" panose="020B0609020204030204" pitchFamily="49" charset="0"/>
                <a:cs typeface="Consolas" panose="020B0609020204030204" pitchFamily="49" charset="0"/>
              </a:rPr>
              <a:t>to_string</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error_code</a:t>
            </a:r>
            <a:r>
              <a:rPr lang="en-CA" sz="1400" dirty="0">
                <a:latin typeface="Consolas" panose="020B0609020204030204" pitchFamily="49" charset="0"/>
                <a:cs typeface="Consolas" panose="020B0609020204030204" pitchFamily="49" charset="0"/>
              </a:rPr>
              <a:t> )</a:t>
            </a:r>
          </a:p>
          <a:p>
            <a:pPr marL="914400" lvl="2" indent="0">
              <a:buNone/>
            </a:pPr>
            <a:r>
              <a:rPr lang="en-CA" sz="1400" dirty="0">
                <a:latin typeface="Consolas" panose="020B0609020204030204" pitchFamily="49" charset="0"/>
                <a:cs typeface="Consolas" panose="020B0609020204030204" pitchFamily="49" charset="0"/>
              </a:rPr>
              <a:t>        + ")"</a:t>
            </a:r>
          </a:p>
          <a:p>
            <a:pPr marL="9144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c_str</a:t>
            </a:r>
            <a:r>
              <a:rPr lang="en-CA" sz="1400" dirty="0" smtClean="0">
                <a:latin typeface="Consolas" panose="020B0609020204030204" pitchFamily="49" charset="0"/>
                <a:cs typeface="Consolas" panose="020B0609020204030204" pitchFamily="49" charset="0"/>
              </a:rPr>
              <a:t>();     // Return a C-style string</a:t>
            </a:r>
            <a:endParaRPr lang="en-CA" sz="1400" dirty="0">
              <a:latin typeface="Consolas" panose="020B0609020204030204" pitchFamily="49" charset="0"/>
              <a:cs typeface="Consolas" panose="020B0609020204030204" pitchFamily="49" charset="0"/>
            </a:endParaRPr>
          </a:p>
          <a:p>
            <a:pPr marL="914400" lvl="2" indent="0">
              <a:buNone/>
            </a:pPr>
            <a:r>
              <a:rPr lang="en-CA" sz="1400" dirty="0" smtClean="0">
                <a:latin typeface="Consolas" panose="020B0609020204030204" pitchFamily="49" charset="0"/>
                <a:cs typeface="Consolas" panose="020B0609020204030204" pitchFamily="49" charset="0"/>
              </a:rPr>
              <a:t>}</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int </a:t>
            </a:r>
            <a:r>
              <a:rPr lang="en-CA" sz="1400" dirty="0" err="1">
                <a:latin typeface="Consolas" panose="020B0609020204030204" pitchFamily="49" charset="0"/>
                <a:cs typeface="Consolas" panose="020B0609020204030204" pitchFamily="49" charset="0"/>
              </a:rPr>
              <a:t>Coded_exception</a:t>
            </a:r>
            <a:r>
              <a:rPr lang="en-CA" sz="1400" dirty="0">
                <a:latin typeface="Consolas" panose="020B0609020204030204" pitchFamily="49" charset="0"/>
                <a:cs typeface="Consolas" panose="020B0609020204030204" pitchFamily="49" charset="0"/>
              </a:rPr>
              <a:t>::code() const {</a:t>
            </a:r>
          </a:p>
          <a:p>
            <a:pPr marL="914400" lvl="2" indent="0">
              <a:buNone/>
            </a:pPr>
            <a:r>
              <a:rPr lang="en-CA" sz="1400" dirty="0">
                <a:latin typeface="Consolas" panose="020B0609020204030204" pitchFamily="49" charset="0"/>
                <a:cs typeface="Consolas" panose="020B0609020204030204" pitchFamily="49" charset="0"/>
              </a:rPr>
              <a:t>    return </a:t>
            </a:r>
            <a:r>
              <a:rPr lang="en-CA" sz="1400" dirty="0" err="1">
                <a:latin typeface="Consolas" panose="020B0609020204030204" pitchFamily="49" charset="0"/>
                <a:cs typeface="Consolas" panose="020B0609020204030204" pitchFamily="49" charset="0"/>
              </a:rPr>
              <a:t>error_code</a:t>
            </a:r>
            <a:r>
              <a:rPr lang="en-CA" sz="1400" dirty="0">
                <a:latin typeface="Consolas" panose="020B0609020204030204" pitchFamily="49" charset="0"/>
                <a:cs typeface="Consolas" panose="020B0609020204030204" pitchFamily="49" charset="0"/>
              </a:rPr>
              <a:t>;</a:t>
            </a:r>
          </a:p>
          <a:p>
            <a:pPr marL="914400" lvl="2"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47144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147248" cy="4525963"/>
          </a:xfrm>
        </p:spPr>
        <p:txBody>
          <a:bodyPr/>
          <a:lstStyle/>
          <a:p>
            <a:r>
              <a:rPr lang="en-CA" dirty="0" smtClean="0"/>
              <a:t>We can now use this class:</a:t>
            </a:r>
          </a:p>
          <a:p>
            <a:pPr marL="914400" lvl="2" indent="0">
              <a:buNone/>
            </a:pPr>
            <a:r>
              <a:rPr lang="en-CA" sz="1400" dirty="0">
                <a:latin typeface="Consolas" panose="020B0609020204030204" pitchFamily="49" charset="0"/>
                <a:cs typeface="Consolas" panose="020B0609020204030204" pitchFamily="49" charset="0"/>
              </a:rPr>
              <a:t>int main() {</a:t>
            </a:r>
          </a:p>
          <a:p>
            <a:pPr marL="914400" lvl="2" indent="0">
              <a:buNone/>
            </a:pPr>
            <a:r>
              <a:rPr lang="en-CA" sz="1400" dirty="0">
                <a:latin typeface="Consolas" panose="020B0609020204030204" pitchFamily="49" charset="0"/>
                <a:cs typeface="Consolas" panose="020B0609020204030204" pitchFamily="49" charset="0"/>
              </a:rPr>
              <a:t>    try {</a:t>
            </a:r>
          </a:p>
          <a:p>
            <a:pPr marL="914400" lvl="2" indent="0">
              <a:buNone/>
            </a:pPr>
            <a:r>
              <a:rPr lang="en-CA" sz="1400" dirty="0">
                <a:latin typeface="Consolas" panose="020B0609020204030204" pitchFamily="49" charset="0"/>
                <a:cs typeface="Consolas" panose="020B0609020204030204" pitchFamily="49" charset="0"/>
              </a:rPr>
              <a:t>        throw </a:t>
            </a:r>
            <a:r>
              <a:rPr lang="en-CA" sz="1400" dirty="0" err="1">
                <a:latin typeface="Consolas" panose="020B0609020204030204" pitchFamily="49" charset="0"/>
                <a:cs typeface="Consolas" panose="020B0609020204030204" pitchFamily="49" charset="0"/>
              </a:rPr>
              <a:t>Coded_exception</a:t>
            </a:r>
            <a:r>
              <a:rPr lang="en-CA" sz="1400" dirty="0">
                <a:latin typeface="Consolas" panose="020B0609020204030204" pitchFamily="49" charset="0"/>
                <a:cs typeface="Consolas" panose="020B0609020204030204" pitchFamily="49" charset="0"/>
              </a:rPr>
              <a:t>( "This is a test", 5 );</a:t>
            </a:r>
          </a:p>
          <a:p>
            <a:pPr marL="914400" lvl="2" indent="0">
              <a:buNone/>
            </a:pPr>
            <a:r>
              <a:rPr lang="en-CA" sz="1400" dirty="0">
                <a:latin typeface="Consolas" panose="020B0609020204030204" pitchFamily="49" charset="0"/>
                <a:cs typeface="Consolas" panose="020B0609020204030204" pitchFamily="49" charset="0"/>
              </a:rPr>
              <a:t>    } catch ( std::</a:t>
            </a:r>
            <a:r>
              <a:rPr lang="en-CA" sz="1400" dirty="0" err="1">
                <a:latin typeface="Consolas" panose="020B0609020204030204" pitchFamily="49" charset="0"/>
                <a:cs typeface="Consolas" panose="020B0609020204030204" pitchFamily="49" charset="0"/>
              </a:rPr>
              <a:t>logic_error</a:t>
            </a:r>
            <a:r>
              <a:rPr lang="en-CA" sz="1400" dirty="0">
                <a:latin typeface="Consolas" panose="020B0609020204030204" pitchFamily="49" charset="0"/>
                <a:cs typeface="Consolas" panose="020B0609020204030204" pitchFamily="49" charset="0"/>
              </a:rPr>
              <a:t> &amp;e ) {</a:t>
            </a:r>
          </a:p>
          <a:p>
            <a:pPr marL="9144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914400" lvl="2" indent="0">
              <a:buNone/>
            </a:pPr>
            <a:r>
              <a:rPr lang="en-CA" sz="1400" dirty="0">
                <a:latin typeface="Consolas" panose="020B0609020204030204" pitchFamily="49" charset="0"/>
                <a:cs typeface="Consolas" panose="020B0609020204030204" pitchFamily="49" charset="0"/>
              </a:rPr>
              <a:t>    }</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return 0;</a:t>
            </a:r>
          </a:p>
          <a:p>
            <a:pPr marL="914400" lvl="2" indent="0">
              <a:buNone/>
            </a:pPr>
            <a:r>
              <a:rPr lang="en-CA" sz="1400" dirty="0">
                <a:latin typeface="Consolas" panose="020B0609020204030204" pitchFamily="49" charset="0"/>
                <a:cs typeface="Consolas" panose="020B0609020204030204" pitchFamily="49" charset="0"/>
              </a:rPr>
              <a:t>}</a:t>
            </a:r>
          </a:p>
        </p:txBody>
      </p:sp>
      <p:sp>
        <p:nvSpPr>
          <p:cNvPr id="4" name="TextBox 3"/>
          <p:cNvSpPr txBox="1"/>
          <p:nvPr/>
        </p:nvSpPr>
        <p:spPr>
          <a:xfrm>
            <a:off x="4211960" y="3717032"/>
            <a:ext cx="2970685"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cs typeface="Consolas" panose="020B0609020204030204" pitchFamily="49" charset="0"/>
              </a:rPr>
              <a:t>    This </a:t>
            </a:r>
            <a:r>
              <a:rPr lang="en-CA" dirty="0">
                <a:solidFill>
                  <a:srgbClr val="0070C0"/>
                </a:solidFill>
                <a:latin typeface="Consolas" panose="020B0609020204030204" pitchFamily="49" charset="0"/>
                <a:cs typeface="Consolas" panose="020B0609020204030204" pitchFamily="49" charset="0"/>
              </a:rPr>
              <a:t>is a test (5)</a:t>
            </a:r>
          </a:p>
        </p:txBody>
      </p:sp>
      <p:sp>
        <p:nvSpPr>
          <p:cNvPr id="5" name="Rectangle 4"/>
          <p:cNvSpPr/>
          <p:nvPr/>
        </p:nvSpPr>
        <p:spPr>
          <a:xfrm>
            <a:off x="2699792" y="5085184"/>
            <a:ext cx="6264696" cy="1569660"/>
          </a:xfrm>
          <a:prstGeom prst="rect">
            <a:avLst/>
          </a:prstGeom>
        </p:spPr>
        <p:txBody>
          <a:bodyPr wrap="square">
            <a:spAutoFit/>
          </a:bodyPr>
          <a:lstStyle/>
          <a:p>
            <a:r>
              <a:rPr lang="en-CA" sz="1200" dirty="0">
                <a:latin typeface="Consolas" panose="020B0609020204030204" pitchFamily="49" charset="0"/>
                <a:cs typeface="Consolas" panose="020B0609020204030204" pitchFamily="49" charset="0"/>
              </a:rPr>
              <a:t>char const *</a:t>
            </a:r>
            <a:r>
              <a:rPr lang="en-CA" sz="1200" dirty="0" err="1">
                <a:latin typeface="Consolas" panose="020B0609020204030204" pitchFamily="49" charset="0"/>
                <a:cs typeface="Consolas" panose="020B0609020204030204" pitchFamily="49" charset="0"/>
              </a:rPr>
              <a:t>Coded_exception</a:t>
            </a:r>
            <a:r>
              <a:rPr lang="en-CA" sz="1200" dirty="0">
                <a:latin typeface="Consolas" panose="020B0609020204030204" pitchFamily="49" charset="0"/>
                <a:cs typeface="Consolas" panose="020B0609020204030204" pitchFamily="49" charset="0"/>
              </a:rPr>
              <a:t>::what() const </a:t>
            </a:r>
            <a:r>
              <a:rPr lang="en-CA" sz="1200" dirty="0" err="1">
                <a:latin typeface="Consolas" panose="020B0609020204030204" pitchFamily="49" charset="0"/>
                <a:cs typeface="Consolas" panose="020B0609020204030204" pitchFamily="49" charset="0"/>
              </a:rPr>
              <a:t>noexcept</a:t>
            </a:r>
            <a:r>
              <a:rPr lang="en-CA" sz="1200" dirty="0">
                <a:latin typeface="Consolas" panose="020B0609020204030204" pitchFamily="49" charset="0"/>
                <a:cs typeface="Consolas" panose="020B0609020204030204" pitchFamily="49" charset="0"/>
              </a:rPr>
              <a:t> {</a:t>
            </a:r>
          </a:p>
          <a:p>
            <a:r>
              <a:rPr lang="en-CA" sz="1200" dirty="0">
                <a:latin typeface="Consolas" panose="020B0609020204030204" pitchFamily="49" charset="0"/>
                <a:cs typeface="Consolas" panose="020B0609020204030204" pitchFamily="49" charset="0"/>
              </a:rPr>
              <a:t>    return (</a:t>
            </a:r>
          </a:p>
          <a:p>
            <a:r>
              <a:rPr lang="en-CA" sz="1200" dirty="0">
                <a:latin typeface="Consolas" panose="020B0609020204030204" pitchFamily="49" charset="0"/>
                <a:cs typeface="Consolas" panose="020B0609020204030204" pitchFamily="49" charset="0"/>
              </a:rPr>
              <a:t>        std::</a:t>
            </a:r>
            <a:r>
              <a:rPr lang="en-CA" sz="1200" dirty="0" err="1">
                <a:latin typeface="Consolas" panose="020B0609020204030204" pitchFamily="49" charset="0"/>
                <a:cs typeface="Consolas" panose="020B0609020204030204" pitchFamily="49" charset="0"/>
              </a:rPr>
              <a:t>logic_error</a:t>
            </a:r>
            <a:r>
              <a:rPr lang="en-CA" sz="1200" dirty="0">
                <a:latin typeface="Consolas" panose="020B0609020204030204" pitchFamily="49" charset="0"/>
                <a:cs typeface="Consolas" panose="020B0609020204030204" pitchFamily="49" charset="0"/>
              </a:rPr>
              <a:t>::what()   // Call "what()" from the base class</a:t>
            </a:r>
          </a:p>
          <a:p>
            <a:r>
              <a:rPr lang="en-CA" sz="1200" dirty="0">
                <a:latin typeface="Consolas" panose="020B0609020204030204" pitchFamily="49" charset="0"/>
                <a:cs typeface="Consolas" panose="020B0609020204030204" pitchFamily="49" charset="0"/>
              </a:rPr>
              <a:t>        + std::string{" ("}</a:t>
            </a:r>
          </a:p>
          <a:p>
            <a:r>
              <a:rPr lang="en-CA" sz="1200" dirty="0">
                <a:latin typeface="Consolas" panose="020B0609020204030204" pitchFamily="49" charset="0"/>
                <a:cs typeface="Consolas" panose="020B0609020204030204" pitchFamily="49" charset="0"/>
              </a:rPr>
              <a:t>        + std::</a:t>
            </a:r>
            <a:r>
              <a:rPr lang="en-CA" sz="1200" dirty="0" err="1">
                <a:latin typeface="Consolas" panose="020B0609020204030204" pitchFamily="49" charset="0"/>
                <a:cs typeface="Consolas" panose="020B0609020204030204" pitchFamily="49" charset="0"/>
              </a:rPr>
              <a:t>to_string</a:t>
            </a: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error_code</a:t>
            </a:r>
            <a:r>
              <a:rPr lang="en-CA" sz="1200" dirty="0">
                <a:latin typeface="Consolas" panose="020B0609020204030204" pitchFamily="49" charset="0"/>
                <a:cs typeface="Consolas" panose="020B0609020204030204" pitchFamily="49" charset="0"/>
              </a:rPr>
              <a:t> )</a:t>
            </a:r>
          </a:p>
          <a:p>
            <a:r>
              <a:rPr lang="en-CA" sz="1200" dirty="0">
                <a:latin typeface="Consolas" panose="020B0609020204030204" pitchFamily="49" charset="0"/>
                <a:cs typeface="Consolas" panose="020B0609020204030204" pitchFamily="49" charset="0"/>
              </a:rPr>
              <a:t>        + ")"</a:t>
            </a:r>
          </a:p>
          <a:p>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c_str</a:t>
            </a:r>
            <a:r>
              <a:rPr lang="en-CA" sz="1200" dirty="0">
                <a:latin typeface="Consolas" panose="020B0609020204030204" pitchFamily="49" charset="0"/>
                <a:cs typeface="Consolas" panose="020B0609020204030204" pitchFamily="49" charset="0"/>
              </a:rPr>
              <a:t>();     // Return a C-style string</a:t>
            </a:r>
          </a:p>
          <a:p>
            <a:r>
              <a:rPr lang="en-CA" sz="12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8345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Implementing polymorphism</a:t>
            </a:r>
            <a:endParaRPr lang="en-CA" dirty="0"/>
          </a:p>
        </p:txBody>
      </p:sp>
      <p:sp>
        <p:nvSpPr>
          <p:cNvPr id="3" name="Content Placeholder 2"/>
          <p:cNvSpPr>
            <a:spLocks noGrp="1"/>
          </p:cNvSpPr>
          <p:nvPr>
            <p:ph idx="1"/>
          </p:nvPr>
        </p:nvSpPr>
        <p:spPr/>
        <p:txBody>
          <a:bodyPr/>
          <a:lstStyle/>
          <a:p>
            <a:r>
              <a:rPr lang="en-CA" dirty="0" smtClean="0"/>
              <a:t>For polymorphism to work, it is necessary that:</a:t>
            </a:r>
          </a:p>
          <a:p>
            <a:pPr lvl="1"/>
            <a:r>
              <a:rPr lang="en-CA" dirty="0" smtClean="0"/>
              <a:t>The graph describing the relationship between derived and base classes is encoded and stored with the executable</a:t>
            </a:r>
          </a:p>
          <a:p>
            <a:pPr lvl="1"/>
            <a:r>
              <a:rPr lang="en-CA" dirty="0" smtClean="0"/>
              <a:t>Every time a virtual member function is called, it is necessary to determine which member function to call</a:t>
            </a:r>
          </a:p>
          <a:p>
            <a:pPr lvl="1"/>
            <a:r>
              <a:rPr lang="en-CA" dirty="0" smtClean="0"/>
              <a:t>This is potentially computationally expensive</a:t>
            </a:r>
            <a:endParaRPr lang="en-CA" dirty="0" smtClean="0"/>
          </a:p>
        </p:txBody>
      </p:sp>
    </p:spTree>
    <p:extLst>
      <p:ext uri="{BB962C8B-B14F-4D97-AF65-F5344CB8AC3E}">
        <p14:creationId xmlns:p14="http://schemas.microsoft.com/office/powerpoint/2010/main" val="3161927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Polymorphism in other languages</a:t>
            </a:r>
            <a:endParaRPr lang="en-CA" dirty="0"/>
          </a:p>
        </p:txBody>
      </p:sp>
      <p:sp>
        <p:nvSpPr>
          <p:cNvPr id="3" name="Content Placeholder 2"/>
          <p:cNvSpPr>
            <a:spLocks noGrp="1"/>
          </p:cNvSpPr>
          <p:nvPr>
            <p:ph idx="1"/>
          </p:nvPr>
        </p:nvSpPr>
        <p:spPr/>
        <p:txBody>
          <a:bodyPr/>
          <a:lstStyle/>
          <a:p>
            <a:r>
              <a:rPr lang="en-CA" dirty="0" smtClean="0"/>
              <a:t>C++ requires the </a:t>
            </a:r>
            <a:r>
              <a:rPr lang="en-CA" dirty="0" smtClean="0">
                <a:latin typeface="Consolas" panose="020B0609020204030204" pitchFamily="49" charset="0"/>
                <a:cs typeface="Consolas" panose="020B0609020204030204" pitchFamily="49" charset="0"/>
              </a:rPr>
              <a:t>virtual</a:t>
            </a:r>
            <a:r>
              <a:rPr lang="en-CA" dirty="0" smtClean="0"/>
              <a:t> keyword to use polymorphism</a:t>
            </a:r>
          </a:p>
          <a:p>
            <a:r>
              <a:rPr lang="en-CA" dirty="0" smtClean="0"/>
              <a:t>However, most object-oriented programming languages implement polymorphism by default</a:t>
            </a:r>
          </a:p>
          <a:p>
            <a:pPr lvl="1"/>
            <a:r>
              <a:rPr lang="en-CA" dirty="0" smtClean="0"/>
              <a:t>There is no alternative behavior</a:t>
            </a:r>
          </a:p>
          <a:p>
            <a:pPr lvl="1"/>
            <a:endParaRPr lang="en-CA" dirty="0"/>
          </a:p>
          <a:p>
            <a:r>
              <a:rPr lang="en-CA" dirty="0" smtClean="0"/>
              <a:t>The C++ programming language balances speed versus versatility</a:t>
            </a:r>
            <a:endParaRPr lang="en-CA" dirty="0"/>
          </a:p>
          <a:p>
            <a:pPr lvl="1"/>
            <a:r>
              <a:rPr lang="en-CA" dirty="0" smtClean="0"/>
              <a:t>If you are not using polymorphism, the compiler can simplify the executable</a:t>
            </a:r>
          </a:p>
          <a:p>
            <a:pPr lvl="1"/>
            <a:r>
              <a:rPr lang="en-CA" dirty="0" smtClean="0"/>
              <a:t>There is no need to ever refer to the class hierarchy</a:t>
            </a:r>
            <a:endParaRPr lang="en-CA" dirty="0" smtClean="0"/>
          </a:p>
        </p:txBody>
      </p:sp>
    </p:spTree>
    <p:extLst>
      <p:ext uri="{BB962C8B-B14F-4D97-AF65-F5344CB8AC3E}">
        <p14:creationId xmlns:p14="http://schemas.microsoft.com/office/powerpoint/2010/main" val="315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the concept of polymorphism</a:t>
            </a:r>
            <a:endParaRPr lang="en-CA" dirty="0" smtClean="0">
              <a:latin typeface="Consolas" panose="020B0609020204030204" pitchFamily="49" charset="0"/>
              <a:cs typeface="Consolas" panose="020B0609020204030204" pitchFamily="49" charset="0"/>
            </a:endParaRPr>
          </a:p>
          <a:p>
            <a:pPr lvl="1"/>
            <a:r>
              <a:rPr lang="en-CA" dirty="0" smtClean="0"/>
              <a:t>Look at its application in:</a:t>
            </a:r>
          </a:p>
          <a:p>
            <a:pPr lvl="2"/>
            <a:r>
              <a:rPr lang="en-CA" dirty="0" smtClean="0"/>
              <a:t>The </a:t>
            </a:r>
            <a:r>
              <a:rPr lang="en-CA" dirty="0" smtClean="0">
                <a:latin typeface="Consolas" panose="020B0609020204030204" pitchFamily="49" charset="0"/>
                <a:cs typeface="Consolas" panose="020B0609020204030204" pitchFamily="49" charset="0"/>
              </a:rPr>
              <a:t>Shape</a:t>
            </a:r>
            <a:r>
              <a:rPr lang="en-CA" dirty="0" smtClean="0"/>
              <a:t> class to determine whether or not a point is in the image</a:t>
            </a:r>
          </a:p>
          <a:p>
            <a:pPr lvl="2"/>
            <a:r>
              <a:rPr lang="en-CA" dirty="0" smtClean="0"/>
              <a:t>The </a:t>
            </a:r>
            <a:r>
              <a:rPr lang="en-CA" dirty="0" smtClean="0">
                <a:latin typeface="Consolas" panose="020B0609020204030204" pitchFamily="49" charset="0"/>
                <a:cs typeface="Consolas" panose="020B0609020204030204" pitchFamily="49" charset="0"/>
              </a:rPr>
              <a:t>Account</a:t>
            </a:r>
            <a:r>
              <a:rPr lang="en-CA" dirty="0" smtClean="0"/>
              <a:t> class to determine the appropriate </a:t>
            </a:r>
            <a:r>
              <a:rPr lang="en-CA" dirty="0" smtClean="0">
                <a:latin typeface="Consolas" panose="020B0609020204030204" pitchFamily="49" charset="0"/>
                <a:cs typeface="Consolas" panose="020B0609020204030204" pitchFamily="49" charset="0"/>
              </a:rPr>
              <a:t>deposit(…)</a:t>
            </a:r>
            <a:r>
              <a:rPr lang="en-CA" dirty="0" smtClean="0"/>
              <a:t> and </a:t>
            </a:r>
            <a:r>
              <a:rPr lang="en-CA" dirty="0" smtClean="0">
                <a:latin typeface="Consolas" panose="020B0609020204030204" pitchFamily="49" charset="0"/>
                <a:cs typeface="Consolas" panose="020B0609020204030204" pitchFamily="49" charset="0"/>
              </a:rPr>
              <a:t>withdrawal(…)</a:t>
            </a:r>
            <a:r>
              <a:rPr lang="en-CA" dirty="0" smtClean="0"/>
              <a:t> member function is called</a:t>
            </a:r>
          </a:p>
          <a:p>
            <a:pPr lvl="2"/>
            <a:r>
              <a:rPr lang="en-CA" dirty="0" smtClean="0"/>
              <a:t>The </a:t>
            </a:r>
            <a:r>
              <a:rPr lang="en-CA" dirty="0" smtClean="0">
                <a:latin typeface="Consolas" panose="020B0609020204030204" pitchFamily="49" charset="0"/>
                <a:cs typeface="Consolas" panose="020B0609020204030204" pitchFamily="49" charset="0"/>
              </a:rPr>
              <a:t>std::exception</a:t>
            </a:r>
            <a:r>
              <a:rPr lang="en-CA" dirty="0" smtClean="0"/>
              <a:t> class to override the </a:t>
            </a:r>
            <a:r>
              <a:rPr lang="en-CA" dirty="0" smtClean="0">
                <a:latin typeface="Consolas" panose="020B0609020204030204" pitchFamily="49" charset="0"/>
                <a:cs typeface="Consolas" panose="020B0609020204030204" pitchFamily="49" charset="0"/>
              </a:rPr>
              <a:t>what()</a:t>
            </a:r>
            <a:r>
              <a:rPr lang="en-CA" dirty="0" smtClean="0"/>
              <a:t> member function</a:t>
            </a:r>
            <a:endParaRPr lang="en-CA" dirty="0" smtClean="0"/>
          </a:p>
          <a:p>
            <a:pPr lvl="1"/>
            <a:r>
              <a:rPr lang="en-CA" dirty="0" smtClean="0"/>
              <a:t>Discuss issues surrounding polymorphism</a:t>
            </a:r>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a:t>
            </a:r>
            <a:r>
              <a:rPr lang="en-CA" dirty="0" smtClean="0"/>
              <a:t>the idea of polymorphism</a:t>
            </a:r>
            <a:endParaRPr lang="en-CA" dirty="0" smtClean="0"/>
          </a:p>
          <a:p>
            <a:pPr lvl="1"/>
            <a:r>
              <a:rPr lang="en-CA" dirty="0" smtClean="0"/>
              <a:t>Are aware of the </a:t>
            </a:r>
            <a:r>
              <a:rPr lang="en-CA" dirty="0" smtClean="0">
                <a:latin typeface="Consolas" panose="020B0609020204030204" pitchFamily="49" charset="0"/>
                <a:cs typeface="Consolas" panose="020B0609020204030204" pitchFamily="49" charset="0"/>
              </a:rPr>
              <a:t>virtual</a:t>
            </a:r>
            <a:r>
              <a:rPr lang="en-CA" dirty="0" smtClean="0"/>
              <a:t> keyword</a:t>
            </a:r>
          </a:p>
          <a:p>
            <a:pPr lvl="1"/>
            <a:r>
              <a:rPr lang="en-CA" dirty="0" smtClean="0"/>
              <a:t>Know how to call the appropriate function for the appropriate class</a:t>
            </a:r>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We have looked at the </a:t>
            </a:r>
            <a:r>
              <a:rPr lang="en-CA" dirty="0" smtClean="0">
                <a:latin typeface="Consolas" panose="020B0609020204030204" pitchFamily="49" charset="0"/>
                <a:cs typeface="Consolas" panose="020B0609020204030204" pitchFamily="49" charset="0"/>
              </a:rPr>
              <a:t>Shape</a:t>
            </a:r>
            <a:r>
              <a:rPr lang="en-CA" dirty="0" smtClean="0"/>
              <a:t> class:</a:t>
            </a:r>
            <a:endParaRPr lang="en-CA" sz="1200" dirty="0">
              <a:latin typeface="Consolas" panose="020B0609020204030204" pitchFamily="49" charset="0"/>
              <a:cs typeface="Consolas" panose="020B0609020204030204" pitchFamily="49"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480" y="2132856"/>
            <a:ext cx="639036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Every shape object represents something in the graphic:</a:t>
            </a:r>
            <a:endParaRPr lang="en-CA"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4966" y="2276872"/>
            <a:ext cx="3412483" cy="266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1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One question you may want to ask is:</a:t>
            </a:r>
          </a:p>
          <a:p>
            <a:pPr lvl="1"/>
            <a:r>
              <a:rPr lang="en-CA" dirty="0" smtClean="0"/>
              <a:t>Does one shape sit at a point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a:t>
            </a:r>
            <a:r>
              <a:rPr lang="en-CA" dirty="0" smtClean="0"/>
              <a:t>?</a:t>
            </a:r>
          </a:p>
          <a:p>
            <a:pPr lvl="1"/>
            <a:r>
              <a:rPr lang="en-CA" dirty="0" smtClean="0"/>
              <a:t>The return value will be:</a:t>
            </a:r>
          </a:p>
          <a:p>
            <a:pPr lvl="2"/>
            <a:r>
              <a:rPr lang="en-CA" dirty="0" smtClean="0">
                <a:latin typeface="Consolas" panose="020B0609020204030204" pitchFamily="49" charset="0"/>
                <a:cs typeface="Consolas" panose="020B0609020204030204" pitchFamily="49" charset="0"/>
              </a:rPr>
              <a:t>-1</a:t>
            </a:r>
            <a:r>
              <a:rPr lang="en-CA" dirty="0" smtClean="0"/>
              <a:t> if no</a:t>
            </a:r>
          </a:p>
          <a:p>
            <a:pPr lvl="2"/>
            <a:r>
              <a:rPr lang="en-CA" dirty="0" smtClean="0">
                <a:latin typeface="Consolas" panose="020B0609020204030204" pitchFamily="49" charset="0"/>
                <a:cs typeface="Consolas" panose="020B0609020204030204" pitchFamily="49" charset="0"/>
              </a:rPr>
              <a:t> 0</a:t>
            </a:r>
            <a:r>
              <a:rPr lang="en-CA" dirty="0" smtClean="0"/>
              <a:t> if it is black (the outline)</a:t>
            </a:r>
          </a:p>
          <a:p>
            <a:pPr lvl="2"/>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a:t>
            </a:r>
            <a:r>
              <a:rPr lang="en-CA" dirty="0" smtClean="0"/>
              <a:t> if it is white (fill, if applicable)</a:t>
            </a:r>
            <a:endParaRPr lang="en-CA"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8064" y="2996952"/>
            <a:ext cx="3412483" cy="266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65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This function will have to be different for each shape</a:t>
            </a:r>
          </a:p>
          <a:p>
            <a:pPr lvl="1"/>
            <a:r>
              <a:rPr lang="en-CA" dirty="0" smtClean="0"/>
              <a:t>Rectangles are the easiest</a:t>
            </a:r>
          </a:p>
          <a:p>
            <a:pPr lvl="1"/>
            <a:r>
              <a:rPr lang="en-CA" dirty="0" smtClean="0"/>
              <a:t>Ellipses are slightly more difficult</a:t>
            </a:r>
          </a:p>
          <a:p>
            <a:pPr lvl="1"/>
            <a:r>
              <a:rPr lang="en-CA" dirty="0" smtClean="0"/>
              <a:t>Polygons are more complex</a:t>
            </a:r>
          </a:p>
          <a:p>
            <a:pPr lvl="2"/>
            <a:r>
              <a:rPr lang="en-CA" dirty="0" smtClean="0"/>
              <a:t>Stars make polygons look easy</a:t>
            </a:r>
          </a:p>
          <a:p>
            <a:pPr marL="914400" lvl="2" indent="0">
              <a:buNone/>
            </a:pP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8064" y="2996952"/>
            <a:ext cx="3412483" cy="266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4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8064" y="2996952"/>
            <a:ext cx="3412483" cy="2660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Thus, each function can have such a public member function:</a:t>
            </a:r>
          </a:p>
          <a:p>
            <a:pPr marL="800100" lvl="2" indent="0">
              <a:buNone/>
            </a:pPr>
            <a:r>
              <a:rPr lang="en-CA" dirty="0" smtClean="0">
                <a:latin typeface="Consolas" panose="020B0609020204030204" pitchFamily="49" charset="0"/>
                <a:cs typeface="Consolas" panose="020B0609020204030204" pitchFamily="49" charset="0"/>
              </a:rPr>
              <a:t>class Rectangle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public:</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covers( int x, int y );   // (um, um)</a:t>
            </a:r>
          </a:p>
          <a:p>
            <a:pPr marL="800100" lvl="2" indent="0">
              <a:buNone/>
            </a:pPr>
            <a:r>
              <a:rPr lang="en-CA" dirty="0" smtClean="0">
                <a:latin typeface="Consolas" panose="020B0609020204030204" pitchFamily="49" charset="0"/>
                <a:cs typeface="Consolas" panose="020B0609020204030204" pitchFamily="49" charset="0"/>
              </a:rPr>
              <a:t>        // other public member functions</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private:</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private member</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variables and</a:t>
            </a:r>
            <a:r>
              <a:rPr lang="en-CA" dirty="0" smtClean="0">
                <a:latin typeface="Consolas" panose="020B0609020204030204" pitchFamily="49" charset="0"/>
                <a:cs typeface="Consolas" panose="020B0609020204030204" pitchFamily="49" charset="0"/>
              </a:rPr>
              <a:t> functions</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337592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For example:</a:t>
            </a:r>
          </a:p>
          <a:p>
            <a:pPr marL="800100" lvl="2" indent="0">
              <a:buNone/>
            </a:pPr>
            <a:r>
              <a:rPr lang="en-CA" sz="1100" dirty="0" smtClean="0">
                <a:latin typeface="Consolas" panose="020B0609020204030204" pitchFamily="49" charset="0"/>
                <a:cs typeface="Consolas" panose="020B0609020204030204" pitchFamily="49" charset="0"/>
              </a:rPr>
              <a:t>int Rectangle::covers( int m, int n ) {</a:t>
            </a:r>
          </a:p>
          <a:p>
            <a:pPr marL="800100" lvl="2" indent="0">
              <a:buNone/>
            </a:pPr>
            <a:r>
              <a:rPr lang="en-CA" sz="1100" dirty="0" smtClean="0">
                <a:latin typeface="Consolas" panose="020B0609020204030204" pitchFamily="49" charset="0"/>
                <a:cs typeface="Consolas" panose="020B0609020204030204" pitchFamily="49" charset="0"/>
              </a:rPr>
              <a:t>    // </a:t>
            </a:r>
            <a:r>
              <a:rPr lang="en-CA" sz="1100" dirty="0" err="1" smtClean="0">
                <a:latin typeface="Consolas" panose="020B0609020204030204" pitchFamily="49" charset="0"/>
                <a:cs typeface="Consolas" panose="020B0609020204030204" pitchFamily="49" charset="0"/>
              </a:rPr>
              <a:t>Unrotate</a:t>
            </a:r>
            <a:r>
              <a:rPr lang="en-CA" sz="1100" dirty="0" smtClean="0">
                <a:latin typeface="Consolas" panose="020B0609020204030204" pitchFamily="49" charset="0"/>
                <a:cs typeface="Consolas" panose="020B0609020204030204" pitchFamily="49" charset="0"/>
              </a:rPr>
              <a:t> the point</a:t>
            </a:r>
            <a:endParaRPr lang="en-CA" sz="1100" dirty="0">
              <a:latin typeface="Consolas" panose="020B0609020204030204" pitchFamily="49" charset="0"/>
              <a:cs typeface="Consolas" panose="020B0609020204030204" pitchFamily="49" charset="0"/>
            </a:endParaRPr>
          </a:p>
          <a:p>
            <a:pPr marL="800100" lvl="2" indent="0">
              <a:buNone/>
            </a:pPr>
            <a:r>
              <a:rPr lang="en-CA" sz="1100" dirty="0" smtClean="0">
                <a:latin typeface="Consolas" panose="020B0609020204030204" pitchFamily="49" charset="0"/>
                <a:cs typeface="Consolas" panose="020B0609020204030204" pitchFamily="49" charset="0"/>
              </a:rPr>
              <a:t>    double x{m - </a:t>
            </a:r>
            <a:r>
              <a:rPr lang="en-CA" sz="1100" dirty="0" err="1" smtClean="0">
                <a:latin typeface="Consolas" panose="020B0609020204030204" pitchFamily="49" charset="0"/>
                <a:cs typeface="Consolas" panose="020B0609020204030204" pitchFamily="49" charset="0"/>
              </a:rPr>
              <a:t>center_x</a:t>
            </a:r>
            <a:r>
              <a:rPr lang="en-CA" sz="1100" dirty="0" smtClean="0">
                <a:latin typeface="Consolas" panose="020B0609020204030204" pitchFamily="49" charset="0"/>
                <a:cs typeface="Consolas" panose="020B0609020204030204" pitchFamily="49" charset="0"/>
              </a:rPr>
              <a:t>};</a:t>
            </a:r>
          </a:p>
          <a:p>
            <a:pPr marL="80010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double y{n - </a:t>
            </a:r>
            <a:r>
              <a:rPr lang="en-CA" sz="1100" dirty="0" err="1" smtClean="0">
                <a:latin typeface="Consolas" panose="020B0609020204030204" pitchFamily="49" charset="0"/>
                <a:cs typeface="Consolas" panose="020B0609020204030204" pitchFamily="49" charset="0"/>
              </a:rPr>
              <a:t>center_y</a:t>
            </a:r>
            <a:r>
              <a:rPr lang="en-CA" sz="1100" dirty="0" smtClean="0">
                <a:latin typeface="Consolas" panose="020B0609020204030204" pitchFamily="49" charset="0"/>
                <a:cs typeface="Consolas" panose="020B0609020204030204" pitchFamily="49" charset="0"/>
              </a:rPr>
              <a:t>};</a:t>
            </a:r>
          </a:p>
          <a:p>
            <a:pPr marL="800100" lvl="2" indent="0">
              <a:buNone/>
            </a:pPr>
            <a:r>
              <a:rPr lang="en-CA" sz="1100" dirty="0" smtClean="0">
                <a:latin typeface="Consolas" panose="020B0609020204030204" pitchFamily="49" charset="0"/>
                <a:cs typeface="Consolas" panose="020B0609020204030204" pitchFamily="49" charset="0"/>
              </a:rPr>
              <a:t>    double theta{angle/3600.0*M_PI};</a:t>
            </a:r>
            <a:endParaRPr lang="en-CA" sz="1100" dirty="0">
              <a:latin typeface="Consolas" panose="020B0609020204030204" pitchFamily="49" charset="0"/>
              <a:cs typeface="Consolas" panose="020B0609020204030204" pitchFamily="49" charset="0"/>
            </a:endParaRPr>
          </a:p>
          <a:p>
            <a:pPr marL="800100" lvl="2" indent="0">
              <a:buNone/>
            </a:pPr>
            <a:r>
              <a:rPr lang="en-CA" sz="1100" dirty="0" smtClean="0">
                <a:latin typeface="Consolas" panose="020B0609020204030204" pitchFamily="49" charset="0"/>
                <a:cs typeface="Consolas" panose="020B0609020204030204" pitchFamily="49" charset="0"/>
              </a:rPr>
              <a:t>    double </a:t>
            </a:r>
            <a:r>
              <a:rPr lang="en-CA" sz="1100" dirty="0" err="1" smtClean="0">
                <a:latin typeface="Consolas" panose="020B0609020204030204" pitchFamily="49" charset="0"/>
                <a:cs typeface="Consolas" panose="020B0609020204030204" pitchFamily="49" charset="0"/>
              </a:rPr>
              <a:t>rx</a:t>
            </a:r>
            <a:r>
              <a:rPr lang="en-CA" sz="1100" dirty="0" smtClean="0">
                <a:latin typeface="Consolas" panose="020B0609020204030204" pitchFamily="49" charset="0"/>
                <a:cs typeface="Consolas" panose="020B0609020204030204" pitchFamily="49" charset="0"/>
              </a:rPr>
              <a:t>{ x*std::cos(theta) + y*std::sin(theta)};</a:t>
            </a:r>
            <a:endParaRPr lang="en-CA" sz="1100" dirty="0" smtClean="0">
              <a:latin typeface="Consolas" panose="020B0609020204030204" pitchFamily="49" charset="0"/>
              <a:cs typeface="Consolas" panose="020B0609020204030204" pitchFamily="49" charset="0"/>
            </a:endParaRPr>
          </a:p>
          <a:p>
            <a:pPr marL="800100" lvl="2" indent="0">
              <a:buNone/>
            </a:pPr>
            <a:r>
              <a:rPr lang="en-CA" sz="1100" dirty="0">
                <a:latin typeface="Consolas" panose="020B0609020204030204" pitchFamily="49" charset="0"/>
                <a:cs typeface="Consolas" panose="020B0609020204030204" pitchFamily="49" charset="0"/>
              </a:rPr>
              <a:t>    double </a:t>
            </a:r>
            <a:r>
              <a:rPr lang="en-CA" sz="1100" dirty="0" err="1" smtClean="0">
                <a:latin typeface="Consolas" panose="020B0609020204030204" pitchFamily="49" charset="0"/>
                <a:cs typeface="Consolas" panose="020B0609020204030204" pitchFamily="49" charset="0"/>
              </a:rPr>
              <a:t>ry</a:t>
            </a:r>
            <a:r>
              <a:rPr lang="en-CA" sz="1100" dirty="0" smtClean="0">
                <a:latin typeface="Consolas" panose="020B0609020204030204" pitchFamily="49" charset="0"/>
                <a:cs typeface="Consolas" panose="020B0609020204030204" pitchFamily="49" charset="0"/>
              </a:rPr>
              <a:t>{-x*std::sin(theta</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y*std</a:t>
            </a:r>
            <a:r>
              <a:rPr lang="en-CA" sz="1100" dirty="0" smtClean="0">
                <a:latin typeface="Consolas" panose="020B0609020204030204" pitchFamily="49" charset="0"/>
                <a:cs typeface="Consolas" panose="020B0609020204030204" pitchFamily="49" charset="0"/>
              </a:rPr>
              <a:t>::cos(theta)};</a:t>
            </a:r>
          </a:p>
          <a:p>
            <a:pPr marL="800100" lvl="2" indent="0">
              <a:buNone/>
            </a:pPr>
            <a:r>
              <a:rPr lang="en-CA" sz="1100" dirty="0" smtClean="0">
                <a:latin typeface="Consolas" panose="020B0609020204030204" pitchFamily="49" charset="0"/>
                <a:cs typeface="Consolas" panose="020B0609020204030204" pitchFamily="49" charset="0"/>
              </a:rPr>
              <a:t>    // If it is outside the rectangle, return -1</a:t>
            </a:r>
          </a:p>
          <a:p>
            <a:pPr marL="80010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  - the border is width 10 um across the edge</a:t>
            </a:r>
            <a:endParaRPr lang="en-CA" sz="1100" dirty="0">
              <a:latin typeface="Consolas" panose="020B0609020204030204" pitchFamily="49" charset="0"/>
              <a:cs typeface="Consolas" panose="020B0609020204030204" pitchFamily="49" charset="0"/>
            </a:endParaRPr>
          </a:p>
          <a:p>
            <a:pPr marL="800100" lvl="2" indent="0">
              <a:buNone/>
            </a:pPr>
            <a:r>
              <a:rPr lang="en-CA" sz="1100" dirty="0" smtClean="0">
                <a:latin typeface="Consolas" panose="020B0609020204030204" pitchFamily="49" charset="0"/>
                <a:cs typeface="Consolas" panose="020B0609020204030204" pitchFamily="49" charset="0"/>
              </a:rPr>
              <a:t>    if ( (</a:t>
            </a:r>
            <a:r>
              <a:rPr lang="en-CA" sz="1100" dirty="0" err="1" smtClean="0">
                <a:latin typeface="Consolas" panose="020B0609020204030204" pitchFamily="49" charset="0"/>
                <a:cs typeface="Consolas" panose="020B0609020204030204" pitchFamily="49" charset="0"/>
              </a:rPr>
              <a:t>rx</a:t>
            </a:r>
            <a:r>
              <a:rPr lang="en-CA" sz="1100" dirty="0" smtClean="0">
                <a:latin typeface="Consolas" panose="020B0609020204030204" pitchFamily="49" charset="0"/>
                <a:cs typeface="Consolas" panose="020B0609020204030204" pitchFamily="49" charset="0"/>
              </a:rPr>
              <a:t> &lt;  -width/2.0 – 5.0) || (</a:t>
            </a:r>
            <a:r>
              <a:rPr lang="en-CA" sz="1100" dirty="0" err="1" smtClean="0">
                <a:latin typeface="Consolas" panose="020B0609020204030204" pitchFamily="49" charset="0"/>
                <a:cs typeface="Consolas" panose="020B0609020204030204" pitchFamily="49" charset="0"/>
              </a:rPr>
              <a:t>rx</a:t>
            </a:r>
            <a:r>
              <a:rPr lang="en-CA" sz="1100" dirty="0" smtClean="0">
                <a:latin typeface="Consolas" panose="020B0609020204030204" pitchFamily="49" charset="0"/>
                <a:cs typeface="Consolas" panose="020B0609020204030204" pitchFamily="49" charset="0"/>
              </a:rPr>
              <a:t> &gt;  width/2.0 + 5.0)</a:t>
            </a:r>
          </a:p>
          <a:p>
            <a:pPr marL="80010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 (</a:t>
            </a:r>
            <a:r>
              <a:rPr lang="en-CA" sz="1100" dirty="0" err="1" smtClean="0">
                <a:latin typeface="Consolas" panose="020B0609020204030204" pitchFamily="49" charset="0"/>
                <a:cs typeface="Consolas" panose="020B0609020204030204" pitchFamily="49" charset="0"/>
              </a:rPr>
              <a:t>ry</a:t>
            </a:r>
            <a:r>
              <a:rPr lang="en-CA" sz="1100" dirty="0" smtClean="0">
                <a:latin typeface="Consolas" panose="020B0609020204030204" pitchFamily="49" charset="0"/>
                <a:cs typeface="Consolas" panose="020B0609020204030204" pitchFamily="49" charset="0"/>
              </a:rPr>
              <a:t> &lt; -height/2.0 – 5.0) || (</a:t>
            </a:r>
            <a:r>
              <a:rPr lang="en-CA" sz="1100" dirty="0" err="1" smtClean="0">
                <a:latin typeface="Consolas" panose="020B0609020204030204" pitchFamily="49" charset="0"/>
                <a:cs typeface="Consolas" panose="020B0609020204030204" pitchFamily="49" charset="0"/>
              </a:rPr>
              <a:t>ry</a:t>
            </a:r>
            <a:r>
              <a:rPr lang="en-CA" sz="1100" dirty="0" smtClean="0">
                <a:latin typeface="Consolas" panose="020B0609020204030204" pitchFamily="49" charset="0"/>
                <a:cs typeface="Consolas" panose="020B0609020204030204" pitchFamily="49" charset="0"/>
              </a:rPr>
              <a:t> &gt; height/2.0 + 5.0) ) {</a:t>
            </a:r>
          </a:p>
          <a:p>
            <a:pPr marL="80010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return -1;</a:t>
            </a:r>
          </a:p>
          <a:p>
            <a:pPr marL="80010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 If it is on the border (10 um wide), return black (0)</a:t>
            </a:r>
            <a:endParaRPr lang="en-CA" sz="1100" dirty="0">
              <a:latin typeface="Consolas" panose="020B0609020204030204" pitchFamily="49" charset="0"/>
              <a:cs typeface="Consolas" panose="020B0609020204030204" pitchFamily="49" charset="0"/>
            </a:endParaRPr>
          </a:p>
          <a:p>
            <a:pPr marL="800100" lvl="2" indent="0">
              <a:buNone/>
            </a:pPr>
            <a:r>
              <a:rPr lang="en-CA" sz="1100" dirty="0">
                <a:latin typeface="Consolas" panose="020B0609020204030204" pitchFamily="49" charset="0"/>
                <a:cs typeface="Consolas" panose="020B0609020204030204" pitchFamily="49" charset="0"/>
              </a:rPr>
              <a:t>    if ( ((</a:t>
            </a:r>
            <a:r>
              <a:rPr lang="en-CA" sz="1100" dirty="0" err="1">
                <a:latin typeface="Consolas" panose="020B0609020204030204" pitchFamily="49" charset="0"/>
                <a:cs typeface="Consolas" panose="020B0609020204030204" pitchFamily="49" charset="0"/>
              </a:rPr>
              <a:t>rx</a:t>
            </a:r>
            <a:r>
              <a:rPr lang="en-CA" sz="1100" dirty="0">
                <a:latin typeface="Consolas" panose="020B0609020204030204" pitchFamily="49" charset="0"/>
                <a:cs typeface="Consolas" panose="020B0609020204030204" pitchFamily="49" charset="0"/>
              </a:rPr>
              <a:t> &gt;=  -width/2.0 - 5.0) || (</a:t>
            </a:r>
            <a:r>
              <a:rPr lang="en-CA" sz="1100" dirty="0" err="1">
                <a:latin typeface="Consolas" panose="020B0609020204030204" pitchFamily="49" charset="0"/>
                <a:cs typeface="Consolas" panose="020B0609020204030204" pitchFamily="49" charset="0"/>
              </a:rPr>
              <a:t>rx</a:t>
            </a:r>
            <a:r>
              <a:rPr lang="en-CA" sz="1100" dirty="0">
                <a:latin typeface="Consolas" panose="020B0609020204030204" pitchFamily="49" charset="0"/>
                <a:cs typeface="Consolas" panose="020B0609020204030204" pitchFamily="49" charset="0"/>
              </a:rPr>
              <a:t> &lt;=  -width/2.0 + 5.0))</a:t>
            </a:r>
          </a:p>
          <a:p>
            <a:pPr marL="800100" lvl="2" indent="0">
              <a:buNone/>
            </a:pPr>
            <a:r>
              <a:rPr lang="en-CA" sz="1100" dirty="0">
                <a:latin typeface="Consolas" panose="020B0609020204030204" pitchFamily="49" charset="0"/>
                <a:cs typeface="Consolas" panose="020B0609020204030204" pitchFamily="49" charset="0"/>
              </a:rPr>
              <a:t>      || ((</a:t>
            </a:r>
            <a:r>
              <a:rPr lang="en-CA" sz="1100" dirty="0" err="1">
                <a:latin typeface="Consolas" panose="020B0609020204030204" pitchFamily="49" charset="0"/>
                <a:cs typeface="Consolas" panose="020B0609020204030204" pitchFamily="49" charset="0"/>
              </a:rPr>
              <a:t>rx</a:t>
            </a:r>
            <a:r>
              <a:rPr lang="en-CA" sz="1100" dirty="0">
                <a:latin typeface="Consolas" panose="020B0609020204030204" pitchFamily="49" charset="0"/>
                <a:cs typeface="Consolas" panose="020B0609020204030204" pitchFamily="49" charset="0"/>
              </a:rPr>
              <a:t> &gt;=   width/2.0 - 5.0) || (</a:t>
            </a:r>
            <a:r>
              <a:rPr lang="en-CA" sz="1100" dirty="0" err="1">
                <a:latin typeface="Consolas" panose="020B0609020204030204" pitchFamily="49" charset="0"/>
                <a:cs typeface="Consolas" panose="020B0609020204030204" pitchFamily="49" charset="0"/>
              </a:rPr>
              <a:t>rx</a:t>
            </a:r>
            <a:r>
              <a:rPr lang="en-CA" sz="1100" dirty="0">
                <a:latin typeface="Consolas" panose="020B0609020204030204" pitchFamily="49" charset="0"/>
                <a:cs typeface="Consolas" panose="020B0609020204030204" pitchFamily="49" charset="0"/>
              </a:rPr>
              <a:t> &lt;=   width/2.0 + 5.0))</a:t>
            </a:r>
          </a:p>
          <a:p>
            <a:pPr marL="800100" lvl="2" indent="0">
              <a:buNone/>
            </a:pPr>
            <a:r>
              <a:rPr lang="en-CA" sz="1100" dirty="0">
                <a:latin typeface="Consolas" panose="020B0609020204030204" pitchFamily="49" charset="0"/>
                <a:cs typeface="Consolas" panose="020B0609020204030204" pitchFamily="49" charset="0"/>
              </a:rPr>
              <a:t>      || ((</a:t>
            </a:r>
            <a:r>
              <a:rPr lang="en-CA" sz="1100" dirty="0" err="1">
                <a:latin typeface="Consolas" panose="020B0609020204030204" pitchFamily="49" charset="0"/>
                <a:cs typeface="Consolas" panose="020B0609020204030204" pitchFamily="49" charset="0"/>
              </a:rPr>
              <a:t>ry</a:t>
            </a:r>
            <a:r>
              <a:rPr lang="en-CA" sz="1100" dirty="0">
                <a:latin typeface="Consolas" panose="020B0609020204030204" pitchFamily="49" charset="0"/>
                <a:cs typeface="Consolas" panose="020B0609020204030204" pitchFamily="49" charset="0"/>
              </a:rPr>
              <a:t> &gt;= -height/2.0 - 5.0) || (</a:t>
            </a:r>
            <a:r>
              <a:rPr lang="en-CA" sz="1100" dirty="0" err="1">
                <a:latin typeface="Consolas" panose="020B0609020204030204" pitchFamily="49" charset="0"/>
                <a:cs typeface="Consolas" panose="020B0609020204030204" pitchFamily="49" charset="0"/>
              </a:rPr>
              <a:t>ry</a:t>
            </a:r>
            <a:r>
              <a:rPr lang="en-CA" sz="1100" dirty="0">
                <a:latin typeface="Consolas" panose="020B0609020204030204" pitchFamily="49" charset="0"/>
                <a:cs typeface="Consolas" panose="020B0609020204030204" pitchFamily="49" charset="0"/>
              </a:rPr>
              <a:t> &lt;= -height/2.0 + 5.0))</a:t>
            </a:r>
          </a:p>
          <a:p>
            <a:pPr marL="800100" lvl="2" indent="0">
              <a:buNone/>
            </a:pPr>
            <a:r>
              <a:rPr lang="en-CA" sz="1100" dirty="0">
                <a:latin typeface="Consolas" panose="020B0609020204030204" pitchFamily="49" charset="0"/>
                <a:cs typeface="Consolas" panose="020B0609020204030204" pitchFamily="49" charset="0"/>
              </a:rPr>
              <a:t>      || ((</a:t>
            </a:r>
            <a:r>
              <a:rPr lang="en-CA" sz="1100" dirty="0" err="1">
                <a:latin typeface="Consolas" panose="020B0609020204030204" pitchFamily="49" charset="0"/>
                <a:cs typeface="Consolas" panose="020B0609020204030204" pitchFamily="49" charset="0"/>
              </a:rPr>
              <a:t>ry</a:t>
            </a:r>
            <a:r>
              <a:rPr lang="en-CA" sz="1100" dirty="0">
                <a:latin typeface="Consolas" panose="020B0609020204030204" pitchFamily="49" charset="0"/>
                <a:cs typeface="Consolas" panose="020B0609020204030204" pitchFamily="49" charset="0"/>
              </a:rPr>
              <a:t> &gt;=  height/2.0 - 5.0) || (</a:t>
            </a:r>
            <a:r>
              <a:rPr lang="en-CA" sz="1100" dirty="0" err="1">
                <a:latin typeface="Consolas" panose="020B0609020204030204" pitchFamily="49" charset="0"/>
                <a:cs typeface="Consolas" panose="020B0609020204030204" pitchFamily="49" charset="0"/>
              </a:rPr>
              <a:t>ry</a:t>
            </a:r>
            <a:r>
              <a:rPr lang="en-CA" sz="1100" dirty="0">
                <a:latin typeface="Consolas" panose="020B0609020204030204" pitchFamily="49" charset="0"/>
                <a:cs typeface="Consolas" panose="020B0609020204030204" pitchFamily="49" charset="0"/>
              </a:rPr>
              <a:t> &lt;=  height/2.0 + 5.0)) ) {</a:t>
            </a:r>
          </a:p>
          <a:p>
            <a:pPr marL="800100" lvl="2" indent="0">
              <a:buNone/>
            </a:pPr>
            <a:r>
              <a:rPr lang="en-CA" sz="1100" dirty="0">
                <a:latin typeface="Consolas" panose="020B0609020204030204" pitchFamily="49" charset="0"/>
                <a:cs typeface="Consolas" panose="020B0609020204030204" pitchFamily="49" charset="0"/>
              </a:rPr>
              <a:t>        return 0;</a:t>
            </a:r>
          </a:p>
          <a:p>
            <a:pPr marL="800100" lvl="2" indent="0">
              <a:buNone/>
            </a:pPr>
            <a:r>
              <a:rPr lang="en-CA" sz="1100" dirty="0">
                <a:latin typeface="Consolas" panose="020B0609020204030204" pitchFamily="49" charset="0"/>
                <a:cs typeface="Consolas" panose="020B0609020204030204" pitchFamily="49" charset="0"/>
              </a:rPr>
              <a:t>    }</a:t>
            </a:r>
          </a:p>
          <a:p>
            <a:pPr marL="800100" lvl="2" indent="0">
              <a:buNone/>
            </a:pPr>
            <a:r>
              <a:rPr lang="en-CA" sz="1100" dirty="0">
                <a:latin typeface="Consolas" panose="020B0609020204030204" pitchFamily="49" charset="0"/>
                <a:cs typeface="Consolas" panose="020B0609020204030204" pitchFamily="49" charset="0"/>
              </a:rPr>
              <a:t>    // </a:t>
            </a:r>
            <a:r>
              <a:rPr lang="en-CA" sz="1100" dirty="0" smtClean="0">
                <a:latin typeface="Consolas" panose="020B0609020204030204" pitchFamily="49" charset="0"/>
                <a:cs typeface="Consolas" panose="020B0609020204030204" pitchFamily="49" charset="0"/>
              </a:rPr>
              <a:t>Otherwise, return white (1) if it filled, otherwise -1</a:t>
            </a:r>
            <a:endParaRPr lang="en-CA" sz="1100" dirty="0">
              <a:latin typeface="Consolas" panose="020B0609020204030204" pitchFamily="49" charset="0"/>
              <a:cs typeface="Consolas" panose="020B0609020204030204" pitchFamily="49" charset="0"/>
            </a:endParaRPr>
          </a:p>
          <a:p>
            <a:pPr marL="800100" lvl="2"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return filled ? 1 : -1;</a:t>
            </a:r>
          </a:p>
          <a:p>
            <a:pPr marL="800100" lvl="2" indent="0">
              <a:buNone/>
            </a:pPr>
            <a:r>
              <a:rPr lang="en-CA" sz="1100" dirty="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endParaRPr lang="en-CA" sz="14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17860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functions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For the ellipse:</a:t>
            </a:r>
          </a:p>
          <a:p>
            <a:pPr lvl="1"/>
            <a:r>
              <a:rPr lang="en-CA" dirty="0" smtClean="0"/>
              <a:t>The height and width define the major and minor axes</a:t>
            </a:r>
          </a:p>
          <a:p>
            <a:pPr lvl="1"/>
            <a:r>
              <a:rPr lang="en-CA" dirty="0" smtClean="0"/>
              <a:t>From this, the foci can be determined</a:t>
            </a:r>
          </a:p>
          <a:p>
            <a:pPr lvl="1"/>
            <a:endParaRPr lang="en-CA" dirty="0"/>
          </a:p>
          <a:p>
            <a:pPr lvl="1"/>
            <a:endParaRPr lang="en-CA" dirty="0" smtClean="0"/>
          </a:p>
          <a:p>
            <a:r>
              <a:rPr lang="en-CA" dirty="0" smtClean="0"/>
              <a:t>It gets more difficult for polygons and stars</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endParaRPr lang="en-CA" sz="1400" dirty="0" smtClean="0">
              <a:latin typeface="Consolas" panose="020B0609020204030204" pitchFamily="49" charset="0"/>
              <a:cs typeface="Consolas" panose="020B0609020204030204" pitchFamily="49"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0152" y="2524485"/>
            <a:ext cx="2439962" cy="31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723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86723</TotalTime>
  <Words>1583</Words>
  <Application>Microsoft Office PowerPoint</Application>
  <PresentationFormat>On-screen Show (4:3)</PresentationFormat>
  <Paragraphs>225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Polymorphism</vt:lpstr>
      <vt:lpstr>Outline</vt:lpstr>
      <vt:lpstr>Member functions</vt:lpstr>
      <vt:lpstr>Member functions</vt:lpstr>
      <vt:lpstr>Member functions</vt:lpstr>
      <vt:lpstr>Member functions</vt:lpstr>
      <vt:lpstr>Member functions</vt:lpstr>
      <vt:lpstr>Member functions</vt:lpstr>
      <vt:lpstr>Member functions</vt:lpstr>
      <vt:lpstr>Member functions</vt:lpstr>
      <vt:lpstr>Member functions</vt:lpstr>
      <vt:lpstr>Abstract classes</vt:lpstr>
      <vt:lpstr>Member functions</vt:lpstr>
      <vt:lpstr>Accounts</vt:lpstr>
      <vt:lpstr>Exceptions</vt:lpstr>
      <vt:lpstr>Exceptions</vt:lpstr>
      <vt:lpstr>Exceptions</vt:lpstr>
      <vt:lpstr>Implementing polymorphism</vt:lpstr>
      <vt:lpstr>Polymorphism in other languages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1449</cp:revision>
  <dcterms:created xsi:type="dcterms:W3CDTF">2009-09-11T23:00:44Z</dcterms:created>
  <dcterms:modified xsi:type="dcterms:W3CDTF">2018-12-02T23:55:55Z</dcterms:modified>
</cp:coreProperties>
</file>